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726" r:id="rId5"/>
    <p:sldMasterId id="2147483728" r:id="rId6"/>
  </p:sldMasterIdLst>
  <p:notesMasterIdLst>
    <p:notesMasterId r:id="rId37"/>
  </p:notesMasterIdLst>
  <p:sldIdLst>
    <p:sldId id="285" r:id="rId7"/>
    <p:sldId id="300" r:id="rId8"/>
    <p:sldId id="2147483612" r:id="rId9"/>
    <p:sldId id="1541" r:id="rId10"/>
    <p:sldId id="2147483581" r:id="rId11"/>
    <p:sldId id="2147483604" r:id="rId12"/>
    <p:sldId id="2147483587" r:id="rId13"/>
    <p:sldId id="2147483594" r:id="rId14"/>
    <p:sldId id="2147483595" r:id="rId15"/>
    <p:sldId id="2147483620" r:id="rId16"/>
    <p:sldId id="2147483611" r:id="rId17"/>
    <p:sldId id="2147483586" r:id="rId18"/>
    <p:sldId id="2147483605" r:id="rId19"/>
    <p:sldId id="2147483591" r:id="rId20"/>
    <p:sldId id="2147483617" r:id="rId21"/>
    <p:sldId id="2147483598" r:id="rId22"/>
    <p:sldId id="2147483613" r:id="rId23"/>
    <p:sldId id="2147483597" r:id="rId24"/>
    <p:sldId id="2147483606" r:id="rId25"/>
    <p:sldId id="2147483618" r:id="rId26"/>
    <p:sldId id="2147483590" r:id="rId27"/>
    <p:sldId id="2147483610" r:id="rId28"/>
    <p:sldId id="2147483614" r:id="rId29"/>
    <p:sldId id="2147483584" r:id="rId30"/>
    <p:sldId id="2147483607" r:id="rId31"/>
    <p:sldId id="2147483619" r:id="rId32"/>
    <p:sldId id="2147483601" r:id="rId33"/>
    <p:sldId id="2147483609" r:id="rId34"/>
    <p:sldId id="2147483615" r:id="rId35"/>
    <p:sldId id="21474836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D43102-B4CE-6F12-E83C-63C3ED1E4BD2}" name="Marcus Keith" initials="" userId="S::marcus.keith@liveandbreathe.co.uk::1ea3adb7-dde1-49e7-adc3-7b33d61bfefa" providerId="AD"/>
  <p188:author id="{DAD54B10-47A6-DCD7-88C0-AA3E6BB05A3B}" name="Saskia Marsh" initials="" userId="S::saskia.marsh@liveandbreathe.co.uk::c5e0b943-e6dc-47f5-bafb-505b2cfc92d6" providerId="AD"/>
  <p188:author id="{BB28661C-8308-0CB7-3900-B9A50A217D4C}" name="Alex Hall" initials="" userId="S::alex.hall@liveandbreathe.co.uk::f26d56a0-f7bf-41d0-a02c-84ffde77317a" providerId="AD"/>
  <p188:author id="{3876311D-BB77-3034-8448-D4D03279D993}" name="Sarah Anderson" initials="SA" userId="S::sarah.anderson@liveandbreathe.co.uk::e07c13bb-8adb-4dc7-be8b-7cfe5e1a1eaa" providerId="AD"/>
  <p188:author id="{294A1D20-2812-9893-A5C3-A918D61BACF2}" name="Suzy Kostadinov" initials="" userId="S::Suzy.Kostadinov@liveandbreathe.co.uk::22efd4cc-75c6-46f4-8c25-f907de7ee901" providerId="AD"/>
  <p188:author id="{A3CD552F-5B6D-A460-D76B-66A4FDD4D331}" name="Dan Greenwood" initials="" userId="S::Dan.Greenwood@liveandbreathe.co.uk::444bc4cf-8e86-4b0b-bcf9-751ed7b9aa1a" providerId="AD"/>
  <p188:author id="{E79F5E3C-2453-4862-2FC5-F40EB26B9696}" name="Joshua Rose" initials="JR" userId="S::joshua.rose@liveandbreathe.co.uk::f2a8cd25-af6f-47ee-a736-2cf510544325" providerId="AD"/>
  <p188:author id="{34A4B253-3EA8-BA8D-B935-00B190FD4190}" name="Olly Knowles" initials="" userId="S::olly.knowles@liveandbreathe.co.uk::7893457e-2c56-438e-89ce-3cc3c0bfb547" providerId="AD"/>
  <p188:author id="{AC40EE60-9C1A-5125-B530-AC07151E3665}" name="Francois van Deventer" initials="Fv" userId="S::Francois.van.Deventer@liveandbreathe.co.uk::bf042a20-056d-434d-b403-2891ada6fb97" providerId="AD"/>
  <p188:author id="{A7A79E62-4FCC-95FC-B60F-88E3AD1021A1}" name="Charlie Wilson" initials="CW" userId="S::charlie.wilson@liveandbreathe.co.uk::83af5d95-8446-4509-8fcc-a717b065718d" providerId="AD"/>
  <p188:author id="{BBBA6164-8754-11E5-C7CA-C6E7595A2A32}" name="Danila Luppino" initials="" userId="S::danila.luppino@liveandbreathe.co.uk::3a287238-be42-48b8-90dc-962df31f9179" providerId="AD"/>
  <p188:author id="{88182780-4FE2-D3B7-1620-423C2EE9D286}" name="Francois van Deventer" initials="FvD" userId="S::francois.van.deventer@liveandbreathe.co.uk::bf042a20-056d-434d-b403-2891ada6fb97" providerId="AD"/>
  <p188:author id="{424B3F87-B211-6431-657D-33182DFD7992}" name="Charlie Wilson" initials="CW" userId="S::Charlie.Wilson@liveandbreathe.co.uk::83af5d95-8446-4509-8fcc-a717b065718d" providerId="AD"/>
  <p188:author id="{8028AFAA-B997-CF7A-15F0-EA6979385D55}" name="Charlie W" initials="CW" userId="S::charlie.w@liveandbreathe.co.uk::e3c88e0f-b1f7-4d97-8120-83b36e6b5a54" providerId="AD"/>
  <p188:author id="{1952B6C7-279A-669E-35F9-C47D39B66726}" name="Caroline Gilmour" initials="" userId="S::caroline.gilmour@liveandbreathe.co.uk::fcf53279-dce1-4c89-8985-7c0c9a604115" providerId="AD"/>
  <p188:author id="{FF8FE3C9-F4C1-8EBD-C7D7-23CB547CDEED}" name="Nick Bygraves" initials="" userId="S::Nick.Bygraves@liveandbreathe.co.uk::117d0be6-6bef-4295-9480-f9679bfa2c60" providerId="AD"/>
  <p188:author id="{4E2337D0-5CA5-070D-EC9F-9996D5898341}" name="Dan Greenwood" initials="DG" userId="S::dan.greenwood@liveandbreathe.co.uk::444bc4cf-8e86-4b0b-bcf9-751ed7b9aa1a" providerId="AD"/>
  <p188:author id="{FE293EE4-51FD-D3F5-B537-5F60FEA70B2F}" name="Kelly Emerton" initials="" userId="S::kelly.emerton@liveandbreathe.co.uk::eee0cf89-62d8-4c30-a38f-a060e258946c" providerId="AD"/>
  <p188:author id="{E4C890E5-55AA-2D3B-294B-1E2F7134555B}" name="Giulia Messa" initials="" userId="S::Giulia.Messa@liveandbreathe.co.uk::ef80daa9-f643-4991-b237-a2a8163f893e" providerId="AD"/>
  <p188:author id="{AA3E04E9-03DF-80C2-C423-743CB474BCFB}" name="Dudley nevill-spencer" initials="Dns" userId="S::dudley.nevill-spencer@liveandbreathe.co.uk::548b35c0-ba8c-4e7c-abe8-8a4f4f54cfb1" providerId="AD"/>
  <p188:author id="{23E7C4EB-DA35-C4E9-A16C-66F983860296}" name="Giulia Messa" initials="GM" userId="S::giulia.messa@liveandbreathe.co.uk::ef80daa9-f643-4991-b237-a2a8163f89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2388"/>
    <a:srgbClr val="211F1F"/>
    <a:srgbClr val="0B2D78"/>
    <a:srgbClr val="E7E1E0"/>
    <a:srgbClr val="000000"/>
    <a:srgbClr val="000F67"/>
    <a:srgbClr val="00D5C5"/>
    <a:srgbClr val="00FFE8"/>
    <a:srgbClr val="F01B37"/>
    <a:srgbClr val="1F29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6720A-8699-3242-AE8A-4B24E1052BEC}" v="9" dt="2025-05-15T13:14:58.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2"/>
    <p:restoredTop sz="94720"/>
  </p:normalViewPr>
  <p:slideViewPr>
    <p:cSldViewPr snapToGrid="0">
      <p:cViewPr varScale="1">
        <p:scale>
          <a:sx n="97" d="100"/>
          <a:sy n="97" d="100"/>
        </p:scale>
        <p:origin x="9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B2A-B1C3-DF4D-884B-27E50CF2BEA1}" type="datetimeFigureOut">
              <a:rPr lang="en-GB" smtClean="0"/>
              <a:t>28/05/2025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E39F3-2D1A-DD4B-AF2D-4C86E80514F4}" type="slidenum">
              <a:rPr lang="en-GB" smtClean="0"/>
              <a:t>‹#›</a:t>
            </a:fld>
            <a:endParaRPr lang="en-GB"/>
          </a:p>
        </p:txBody>
      </p:sp>
    </p:spTree>
    <p:extLst>
      <p:ext uri="{BB962C8B-B14F-4D97-AF65-F5344CB8AC3E}">
        <p14:creationId xmlns:p14="http://schemas.microsoft.com/office/powerpoint/2010/main" val="208373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ts val="2013"/>
              </a:lnSpc>
              <a:defRPr/>
            </a:pPr>
            <a:endParaRPr lang="en-GB" sz="3600" b="1">
              <a:solidFill>
                <a:schemeClr val="bg1"/>
              </a:solidFill>
              <a:latin typeface="Outfit" pitchFamily="2" charset="0"/>
            </a:endParaRPr>
          </a:p>
          <a:p>
            <a:pPr algn="ctr"/>
            <a:r>
              <a:rPr lang="en-GB" kern="100">
                <a:solidFill>
                  <a:schemeClr val="bg1"/>
                </a:solidFill>
                <a:latin typeface="Outfit"/>
                <a:cs typeface="Times New Roman"/>
              </a:rPr>
              <a:t>[Script: product and brand innovation is sporadic, but marketing is constant. Keeping top of mind outside of the usual brand and product innovation cycles is an art that is related to innovation.]</a:t>
            </a:r>
          </a:p>
          <a:p>
            <a:endParaRPr lang="en-GB"/>
          </a:p>
        </p:txBody>
      </p:sp>
      <p:sp>
        <p:nvSpPr>
          <p:cNvPr id="4" name="Slide Number Placeholder 3"/>
          <p:cNvSpPr>
            <a:spLocks noGrp="1"/>
          </p:cNvSpPr>
          <p:nvPr>
            <p:ph type="sldNum" sz="quarter" idx="5"/>
          </p:nvPr>
        </p:nvSpPr>
        <p:spPr/>
        <p:txBody>
          <a:bodyPr/>
          <a:lstStyle/>
          <a:p>
            <a:fld id="{81AE39F3-2D1A-DD4B-AF2D-4C86E80514F4}" type="slidenum">
              <a:rPr lang="en-GB" smtClean="0"/>
              <a:t>2</a:t>
            </a:fld>
            <a:endParaRPr lang="en-GB"/>
          </a:p>
        </p:txBody>
      </p:sp>
    </p:spTree>
    <p:extLst>
      <p:ext uri="{BB962C8B-B14F-4D97-AF65-F5344CB8AC3E}">
        <p14:creationId xmlns:p14="http://schemas.microsoft.com/office/powerpoint/2010/main" val="219637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97CAA-F684-805A-7270-74E26D56B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173D8-044C-FE68-92AC-8C4FBEC9F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F67B7-8323-DCF6-EE5E-CDBC66F179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7905F6-C550-43A9-F74C-BC7697865F45}"/>
              </a:ext>
            </a:extLst>
          </p:cNvPr>
          <p:cNvSpPr>
            <a:spLocks noGrp="1"/>
          </p:cNvSpPr>
          <p:nvPr>
            <p:ph type="sldNum" sz="quarter" idx="5"/>
          </p:nvPr>
        </p:nvSpPr>
        <p:spPr/>
        <p:txBody>
          <a:bodyPr/>
          <a:lstStyle/>
          <a:p>
            <a:fld id="{81AE39F3-2D1A-DD4B-AF2D-4C86E80514F4}" type="slidenum">
              <a:rPr lang="en-GB" smtClean="0"/>
              <a:t>12</a:t>
            </a:fld>
            <a:endParaRPr lang="en-GB"/>
          </a:p>
        </p:txBody>
      </p:sp>
    </p:spTree>
    <p:extLst>
      <p:ext uri="{BB962C8B-B14F-4D97-AF65-F5344CB8AC3E}">
        <p14:creationId xmlns:p14="http://schemas.microsoft.com/office/powerpoint/2010/main" val="153699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B3D6D-E3E5-3754-18C5-160082413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AEBB3-B1FC-9699-2BBE-8F60397CF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E4C5B-C88D-B790-03EA-CF8438210D0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2AE41E-55A8-A0D8-7FE9-C737BDB7CC77}"/>
              </a:ext>
            </a:extLst>
          </p:cNvPr>
          <p:cNvSpPr>
            <a:spLocks noGrp="1"/>
          </p:cNvSpPr>
          <p:nvPr>
            <p:ph type="sldNum" sz="quarter" idx="5"/>
          </p:nvPr>
        </p:nvSpPr>
        <p:spPr/>
        <p:txBody>
          <a:bodyPr/>
          <a:lstStyle/>
          <a:p>
            <a:fld id="{81AE39F3-2D1A-DD4B-AF2D-4C86E80514F4}" type="slidenum">
              <a:rPr lang="en-GB" smtClean="0"/>
              <a:t>13</a:t>
            </a:fld>
            <a:endParaRPr lang="en-GB"/>
          </a:p>
        </p:txBody>
      </p:sp>
    </p:spTree>
    <p:extLst>
      <p:ext uri="{BB962C8B-B14F-4D97-AF65-F5344CB8AC3E}">
        <p14:creationId xmlns:p14="http://schemas.microsoft.com/office/powerpoint/2010/main" val="2456959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2E5CC-E9F0-FFBF-C2C0-ACBBB0CF0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9166A-0266-49D0-56B4-4309D789C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C259C-F8E2-5002-47D3-0E400DE09E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296595-9E7F-5A45-F4E2-0E2FB125D61F}"/>
              </a:ext>
            </a:extLst>
          </p:cNvPr>
          <p:cNvSpPr>
            <a:spLocks noGrp="1"/>
          </p:cNvSpPr>
          <p:nvPr>
            <p:ph type="sldNum" sz="quarter" idx="5"/>
          </p:nvPr>
        </p:nvSpPr>
        <p:spPr/>
        <p:txBody>
          <a:bodyPr/>
          <a:lstStyle/>
          <a:p>
            <a:fld id="{81AE39F3-2D1A-DD4B-AF2D-4C86E80514F4}" type="slidenum">
              <a:rPr lang="en-GB" smtClean="0"/>
              <a:t>14</a:t>
            </a:fld>
            <a:endParaRPr lang="en-GB"/>
          </a:p>
        </p:txBody>
      </p:sp>
    </p:spTree>
    <p:extLst>
      <p:ext uri="{BB962C8B-B14F-4D97-AF65-F5344CB8AC3E}">
        <p14:creationId xmlns:p14="http://schemas.microsoft.com/office/powerpoint/2010/main" val="335142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17A9-9D08-5A6D-DF0B-53BDEC572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E29C7-17B6-2FFA-ED25-BFE455792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2615F-6D62-EEA6-381A-C506FEC699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322DB2-C02B-B1AA-BCC6-DEFBD869E7BB}"/>
              </a:ext>
            </a:extLst>
          </p:cNvPr>
          <p:cNvSpPr>
            <a:spLocks noGrp="1"/>
          </p:cNvSpPr>
          <p:nvPr>
            <p:ph type="sldNum" sz="quarter" idx="5"/>
          </p:nvPr>
        </p:nvSpPr>
        <p:spPr/>
        <p:txBody>
          <a:bodyPr/>
          <a:lstStyle/>
          <a:p>
            <a:fld id="{81AE39F3-2D1A-DD4B-AF2D-4C86E80514F4}" type="slidenum">
              <a:rPr lang="en-GB" smtClean="0"/>
              <a:t>15</a:t>
            </a:fld>
            <a:endParaRPr lang="en-GB"/>
          </a:p>
        </p:txBody>
      </p:sp>
    </p:spTree>
    <p:extLst>
      <p:ext uri="{BB962C8B-B14F-4D97-AF65-F5344CB8AC3E}">
        <p14:creationId xmlns:p14="http://schemas.microsoft.com/office/powerpoint/2010/main" val="2595810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68219-D85D-6023-C18A-3F8328F82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BB5C0-9A26-D6EB-6070-99D5F8052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3A378-25F2-9006-9DC5-4FE82C4DAD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4B0D7B-A44B-5817-9D2B-5C471A573EA3}"/>
              </a:ext>
            </a:extLst>
          </p:cNvPr>
          <p:cNvSpPr>
            <a:spLocks noGrp="1"/>
          </p:cNvSpPr>
          <p:nvPr>
            <p:ph type="sldNum" sz="quarter" idx="5"/>
          </p:nvPr>
        </p:nvSpPr>
        <p:spPr/>
        <p:txBody>
          <a:bodyPr/>
          <a:lstStyle/>
          <a:p>
            <a:fld id="{81AE39F3-2D1A-DD4B-AF2D-4C86E80514F4}" type="slidenum">
              <a:rPr lang="en-GB" smtClean="0"/>
              <a:t>16</a:t>
            </a:fld>
            <a:endParaRPr lang="en-GB"/>
          </a:p>
        </p:txBody>
      </p:sp>
    </p:spTree>
    <p:extLst>
      <p:ext uri="{BB962C8B-B14F-4D97-AF65-F5344CB8AC3E}">
        <p14:creationId xmlns:p14="http://schemas.microsoft.com/office/powerpoint/2010/main" val="277490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615E0-C3A5-DA11-D19D-CE04AD4AD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EAA56-5DE4-3655-E04B-47BE3697E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64D3E-D547-41B8-1FD0-39343EA543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176310-4F50-A83E-3AE9-78A9C66F1B13}"/>
              </a:ext>
            </a:extLst>
          </p:cNvPr>
          <p:cNvSpPr>
            <a:spLocks noGrp="1"/>
          </p:cNvSpPr>
          <p:nvPr>
            <p:ph type="sldNum" sz="quarter" idx="5"/>
          </p:nvPr>
        </p:nvSpPr>
        <p:spPr/>
        <p:txBody>
          <a:bodyPr/>
          <a:lstStyle/>
          <a:p>
            <a:fld id="{81AE39F3-2D1A-DD4B-AF2D-4C86E80514F4}" type="slidenum">
              <a:rPr lang="en-GB" smtClean="0"/>
              <a:t>17</a:t>
            </a:fld>
            <a:endParaRPr lang="en-GB"/>
          </a:p>
        </p:txBody>
      </p:sp>
    </p:spTree>
    <p:extLst>
      <p:ext uri="{BB962C8B-B14F-4D97-AF65-F5344CB8AC3E}">
        <p14:creationId xmlns:p14="http://schemas.microsoft.com/office/powerpoint/2010/main" val="244474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30B4-F09C-4F6A-A2F7-C578B2516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6AB09-F16A-671B-FFB1-E1ADA68F5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F3022-EC5F-C265-9F40-9316F4D8FB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AF6B92-A7F9-5DFC-3935-A7BF47AF410D}"/>
              </a:ext>
            </a:extLst>
          </p:cNvPr>
          <p:cNvSpPr>
            <a:spLocks noGrp="1"/>
          </p:cNvSpPr>
          <p:nvPr>
            <p:ph type="sldNum" sz="quarter" idx="5"/>
          </p:nvPr>
        </p:nvSpPr>
        <p:spPr/>
        <p:txBody>
          <a:bodyPr/>
          <a:lstStyle/>
          <a:p>
            <a:fld id="{81AE39F3-2D1A-DD4B-AF2D-4C86E80514F4}" type="slidenum">
              <a:rPr lang="en-GB" smtClean="0"/>
              <a:t>18</a:t>
            </a:fld>
            <a:endParaRPr lang="en-GB"/>
          </a:p>
        </p:txBody>
      </p:sp>
    </p:spTree>
    <p:extLst>
      <p:ext uri="{BB962C8B-B14F-4D97-AF65-F5344CB8AC3E}">
        <p14:creationId xmlns:p14="http://schemas.microsoft.com/office/powerpoint/2010/main" val="79857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49407-6B70-98EA-801A-00917603F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9F672-86F4-9C03-B7AA-66464EAC4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0FD16-510D-D8B7-8CC2-472BB80BC2E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C92B4F-2B28-4870-E48B-972FF91B860A}"/>
              </a:ext>
            </a:extLst>
          </p:cNvPr>
          <p:cNvSpPr>
            <a:spLocks noGrp="1"/>
          </p:cNvSpPr>
          <p:nvPr>
            <p:ph type="sldNum" sz="quarter" idx="5"/>
          </p:nvPr>
        </p:nvSpPr>
        <p:spPr/>
        <p:txBody>
          <a:bodyPr/>
          <a:lstStyle/>
          <a:p>
            <a:fld id="{81AE39F3-2D1A-DD4B-AF2D-4C86E80514F4}" type="slidenum">
              <a:rPr lang="en-GB" smtClean="0"/>
              <a:t>19</a:t>
            </a:fld>
            <a:endParaRPr lang="en-GB"/>
          </a:p>
        </p:txBody>
      </p:sp>
    </p:spTree>
    <p:extLst>
      <p:ext uri="{BB962C8B-B14F-4D97-AF65-F5344CB8AC3E}">
        <p14:creationId xmlns:p14="http://schemas.microsoft.com/office/powerpoint/2010/main" val="3500480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FBFC0-ABBF-BD6B-1E46-236603F3C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95412-4652-C532-DD9F-66665C395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195B7-DE80-1B8E-9F64-C726AF86BF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0C660A-DC40-74DF-1BE2-43F5B2A810E8}"/>
              </a:ext>
            </a:extLst>
          </p:cNvPr>
          <p:cNvSpPr>
            <a:spLocks noGrp="1"/>
          </p:cNvSpPr>
          <p:nvPr>
            <p:ph type="sldNum" sz="quarter" idx="5"/>
          </p:nvPr>
        </p:nvSpPr>
        <p:spPr/>
        <p:txBody>
          <a:bodyPr/>
          <a:lstStyle/>
          <a:p>
            <a:fld id="{81AE39F3-2D1A-DD4B-AF2D-4C86E80514F4}" type="slidenum">
              <a:rPr lang="en-GB" smtClean="0"/>
              <a:t>20</a:t>
            </a:fld>
            <a:endParaRPr lang="en-GB"/>
          </a:p>
        </p:txBody>
      </p:sp>
    </p:spTree>
    <p:extLst>
      <p:ext uri="{BB962C8B-B14F-4D97-AF65-F5344CB8AC3E}">
        <p14:creationId xmlns:p14="http://schemas.microsoft.com/office/powerpoint/2010/main" val="1505213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D04AE-C482-6E5A-D7CE-00809935E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40E1E-7297-E643-7805-CB453A6EF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E0FD6-B6D3-DF81-40E0-C678280D4A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16C7BA9-2270-2EAD-C4F9-36DAC8545D96}"/>
              </a:ext>
            </a:extLst>
          </p:cNvPr>
          <p:cNvSpPr>
            <a:spLocks noGrp="1"/>
          </p:cNvSpPr>
          <p:nvPr>
            <p:ph type="sldNum" sz="quarter" idx="5"/>
          </p:nvPr>
        </p:nvSpPr>
        <p:spPr/>
        <p:txBody>
          <a:bodyPr/>
          <a:lstStyle/>
          <a:p>
            <a:fld id="{81AE39F3-2D1A-DD4B-AF2D-4C86E80514F4}" type="slidenum">
              <a:rPr lang="en-GB" smtClean="0"/>
              <a:t>21</a:t>
            </a:fld>
            <a:endParaRPr lang="en-GB"/>
          </a:p>
        </p:txBody>
      </p:sp>
    </p:spTree>
    <p:extLst>
      <p:ext uri="{BB962C8B-B14F-4D97-AF65-F5344CB8AC3E}">
        <p14:creationId xmlns:p14="http://schemas.microsoft.com/office/powerpoint/2010/main" val="174697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kern="100">
                <a:solidFill>
                  <a:schemeClr val="bg1"/>
                </a:solidFill>
                <a:latin typeface="Outfit"/>
                <a:cs typeface="Times New Roman"/>
              </a:rPr>
              <a:t>[Script: your brand may be static but the world isn’t - your brand’s relationship to the world is in flux. There is inspiration to be had from culture, society, your consumers and marketing/technological innovation]</a:t>
            </a:r>
          </a:p>
          <a:p>
            <a:endParaRPr lang="en-GB"/>
          </a:p>
        </p:txBody>
      </p:sp>
      <p:sp>
        <p:nvSpPr>
          <p:cNvPr id="4" name="Slide Number Placeholder 3"/>
          <p:cNvSpPr>
            <a:spLocks noGrp="1"/>
          </p:cNvSpPr>
          <p:nvPr>
            <p:ph type="sldNum" sz="quarter" idx="5"/>
          </p:nvPr>
        </p:nvSpPr>
        <p:spPr/>
        <p:txBody>
          <a:bodyPr/>
          <a:lstStyle/>
          <a:p>
            <a:fld id="{81AE39F3-2D1A-DD4B-AF2D-4C86E80514F4}" type="slidenum">
              <a:rPr lang="en-GB" smtClean="0"/>
              <a:t>4</a:t>
            </a:fld>
            <a:endParaRPr lang="en-GB"/>
          </a:p>
        </p:txBody>
      </p:sp>
    </p:spTree>
    <p:extLst>
      <p:ext uri="{BB962C8B-B14F-4D97-AF65-F5344CB8AC3E}">
        <p14:creationId xmlns:p14="http://schemas.microsoft.com/office/powerpoint/2010/main" val="916123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BB1BE-EF3D-C5D7-DBDC-FDA73DA15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2798B-FBF1-6A3A-D0CF-7CE1AD189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18405-9685-B4B3-5BAE-98CFBF402CC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ABEE9E-4D57-E600-8223-89447F66FC93}"/>
              </a:ext>
            </a:extLst>
          </p:cNvPr>
          <p:cNvSpPr>
            <a:spLocks noGrp="1"/>
          </p:cNvSpPr>
          <p:nvPr>
            <p:ph type="sldNum" sz="quarter" idx="5"/>
          </p:nvPr>
        </p:nvSpPr>
        <p:spPr/>
        <p:txBody>
          <a:bodyPr/>
          <a:lstStyle/>
          <a:p>
            <a:fld id="{81AE39F3-2D1A-DD4B-AF2D-4C86E80514F4}" type="slidenum">
              <a:rPr lang="en-GB" smtClean="0"/>
              <a:t>22</a:t>
            </a:fld>
            <a:endParaRPr lang="en-GB"/>
          </a:p>
        </p:txBody>
      </p:sp>
    </p:spTree>
    <p:extLst>
      <p:ext uri="{BB962C8B-B14F-4D97-AF65-F5344CB8AC3E}">
        <p14:creationId xmlns:p14="http://schemas.microsoft.com/office/powerpoint/2010/main" val="270322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B84B-D1F7-47A8-E181-5B811376E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3AB99-AEB9-DE81-6729-9C568AAB1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A07AE-17DA-803E-9548-338488EBBF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57202D-8283-6FD7-CDFF-98376E6CC147}"/>
              </a:ext>
            </a:extLst>
          </p:cNvPr>
          <p:cNvSpPr>
            <a:spLocks noGrp="1"/>
          </p:cNvSpPr>
          <p:nvPr>
            <p:ph type="sldNum" sz="quarter" idx="5"/>
          </p:nvPr>
        </p:nvSpPr>
        <p:spPr/>
        <p:txBody>
          <a:bodyPr/>
          <a:lstStyle/>
          <a:p>
            <a:fld id="{81AE39F3-2D1A-DD4B-AF2D-4C86E80514F4}" type="slidenum">
              <a:rPr lang="en-GB" smtClean="0"/>
              <a:t>23</a:t>
            </a:fld>
            <a:endParaRPr lang="en-GB"/>
          </a:p>
        </p:txBody>
      </p:sp>
    </p:spTree>
    <p:extLst>
      <p:ext uri="{BB962C8B-B14F-4D97-AF65-F5344CB8AC3E}">
        <p14:creationId xmlns:p14="http://schemas.microsoft.com/office/powerpoint/2010/main" val="2297131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36762-4864-1321-C4C3-62D6DB429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EE5A1-4C87-B86A-275F-19EAD4BA3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5DE0-B7BA-6603-BE5F-3F2319501D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6EED49F-E883-3908-C5D7-A83EE41CABAC}"/>
              </a:ext>
            </a:extLst>
          </p:cNvPr>
          <p:cNvSpPr>
            <a:spLocks noGrp="1"/>
          </p:cNvSpPr>
          <p:nvPr>
            <p:ph type="sldNum" sz="quarter" idx="5"/>
          </p:nvPr>
        </p:nvSpPr>
        <p:spPr/>
        <p:txBody>
          <a:bodyPr/>
          <a:lstStyle/>
          <a:p>
            <a:fld id="{81AE39F3-2D1A-DD4B-AF2D-4C86E80514F4}" type="slidenum">
              <a:rPr lang="en-GB" smtClean="0"/>
              <a:t>24</a:t>
            </a:fld>
            <a:endParaRPr lang="en-GB"/>
          </a:p>
        </p:txBody>
      </p:sp>
    </p:spTree>
    <p:extLst>
      <p:ext uri="{BB962C8B-B14F-4D97-AF65-F5344CB8AC3E}">
        <p14:creationId xmlns:p14="http://schemas.microsoft.com/office/powerpoint/2010/main" val="2448310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60E69-5C20-C63C-79BE-C622E7064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32D51-8B85-1961-AEC1-467C28D8B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D3FE5E-3720-35BA-BEE5-2F3379378D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D2AFDA-0231-CDEF-108E-9D6BAB7E4E69}"/>
              </a:ext>
            </a:extLst>
          </p:cNvPr>
          <p:cNvSpPr>
            <a:spLocks noGrp="1"/>
          </p:cNvSpPr>
          <p:nvPr>
            <p:ph type="sldNum" sz="quarter" idx="5"/>
          </p:nvPr>
        </p:nvSpPr>
        <p:spPr/>
        <p:txBody>
          <a:bodyPr/>
          <a:lstStyle/>
          <a:p>
            <a:fld id="{81AE39F3-2D1A-DD4B-AF2D-4C86E80514F4}" type="slidenum">
              <a:rPr lang="en-GB" smtClean="0"/>
              <a:t>25</a:t>
            </a:fld>
            <a:endParaRPr lang="en-GB"/>
          </a:p>
        </p:txBody>
      </p:sp>
    </p:spTree>
    <p:extLst>
      <p:ext uri="{BB962C8B-B14F-4D97-AF65-F5344CB8AC3E}">
        <p14:creationId xmlns:p14="http://schemas.microsoft.com/office/powerpoint/2010/main" val="4093264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E875F-0016-B0FA-259D-8882C2B59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CCC0A-E1BA-0B49-8DE4-3EEA00461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C3AB2-04D7-2D26-5DFA-5FDF579AA95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939AC4-7D5B-795E-DF33-BD4AF9FDD641}"/>
              </a:ext>
            </a:extLst>
          </p:cNvPr>
          <p:cNvSpPr>
            <a:spLocks noGrp="1"/>
          </p:cNvSpPr>
          <p:nvPr>
            <p:ph type="sldNum" sz="quarter" idx="5"/>
          </p:nvPr>
        </p:nvSpPr>
        <p:spPr/>
        <p:txBody>
          <a:bodyPr/>
          <a:lstStyle/>
          <a:p>
            <a:fld id="{81AE39F3-2D1A-DD4B-AF2D-4C86E80514F4}" type="slidenum">
              <a:rPr lang="en-GB" smtClean="0"/>
              <a:t>26</a:t>
            </a:fld>
            <a:endParaRPr lang="en-GB"/>
          </a:p>
        </p:txBody>
      </p:sp>
    </p:spTree>
    <p:extLst>
      <p:ext uri="{BB962C8B-B14F-4D97-AF65-F5344CB8AC3E}">
        <p14:creationId xmlns:p14="http://schemas.microsoft.com/office/powerpoint/2010/main" val="1367699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27A80-0F1B-578F-8336-56FC6BF31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4A865-DA52-2F2A-D141-A3D00B015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9C5B0-B6D7-97E0-5FE7-1F04C123A6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AE8207-6EE7-D40F-4782-E4AE3F0F1E91}"/>
              </a:ext>
            </a:extLst>
          </p:cNvPr>
          <p:cNvSpPr>
            <a:spLocks noGrp="1"/>
          </p:cNvSpPr>
          <p:nvPr>
            <p:ph type="sldNum" sz="quarter" idx="5"/>
          </p:nvPr>
        </p:nvSpPr>
        <p:spPr/>
        <p:txBody>
          <a:bodyPr/>
          <a:lstStyle/>
          <a:p>
            <a:fld id="{81AE39F3-2D1A-DD4B-AF2D-4C86E80514F4}" type="slidenum">
              <a:rPr lang="en-GB" smtClean="0"/>
              <a:t>27</a:t>
            </a:fld>
            <a:endParaRPr lang="en-GB"/>
          </a:p>
        </p:txBody>
      </p:sp>
    </p:spTree>
    <p:extLst>
      <p:ext uri="{BB962C8B-B14F-4D97-AF65-F5344CB8AC3E}">
        <p14:creationId xmlns:p14="http://schemas.microsoft.com/office/powerpoint/2010/main" val="2512023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D9DFF-6FDC-D7B7-4C5B-0C84C0300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4DAB7-DE3F-14F9-4E66-2184B5018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E0DA9-B714-DB39-EBDC-562BF96755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BFE154-6AFF-F78E-3CAB-BCD21DF05F95}"/>
              </a:ext>
            </a:extLst>
          </p:cNvPr>
          <p:cNvSpPr>
            <a:spLocks noGrp="1"/>
          </p:cNvSpPr>
          <p:nvPr>
            <p:ph type="sldNum" sz="quarter" idx="5"/>
          </p:nvPr>
        </p:nvSpPr>
        <p:spPr/>
        <p:txBody>
          <a:bodyPr/>
          <a:lstStyle/>
          <a:p>
            <a:fld id="{81AE39F3-2D1A-DD4B-AF2D-4C86E80514F4}" type="slidenum">
              <a:rPr lang="en-GB" smtClean="0"/>
              <a:t>28</a:t>
            </a:fld>
            <a:endParaRPr lang="en-GB"/>
          </a:p>
        </p:txBody>
      </p:sp>
    </p:spTree>
    <p:extLst>
      <p:ext uri="{BB962C8B-B14F-4D97-AF65-F5344CB8AC3E}">
        <p14:creationId xmlns:p14="http://schemas.microsoft.com/office/powerpoint/2010/main" val="1889474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39BC9-3C09-1404-7EEE-70CFD4403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35702-0694-D809-85CB-F1A026642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F388D-7C5D-864B-A1BE-4AF92A0BAD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A80940C-0F6F-087A-D8A8-4627056A1BE3}"/>
              </a:ext>
            </a:extLst>
          </p:cNvPr>
          <p:cNvSpPr>
            <a:spLocks noGrp="1"/>
          </p:cNvSpPr>
          <p:nvPr>
            <p:ph type="sldNum" sz="quarter" idx="5"/>
          </p:nvPr>
        </p:nvSpPr>
        <p:spPr/>
        <p:txBody>
          <a:bodyPr/>
          <a:lstStyle/>
          <a:p>
            <a:fld id="{81AE39F3-2D1A-DD4B-AF2D-4C86E80514F4}" type="slidenum">
              <a:rPr lang="en-GB" smtClean="0"/>
              <a:t>29</a:t>
            </a:fld>
            <a:endParaRPr lang="en-GB"/>
          </a:p>
        </p:txBody>
      </p:sp>
    </p:spTree>
    <p:extLst>
      <p:ext uri="{BB962C8B-B14F-4D97-AF65-F5344CB8AC3E}">
        <p14:creationId xmlns:p14="http://schemas.microsoft.com/office/powerpoint/2010/main" val="4206107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ED162-8B71-3CF7-D25B-2887B2EE9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B140B-4831-0856-D4D2-057AF4D7E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5736A-C188-94F1-EAAD-58EB41A7C8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D1FE1C8-F38B-D0D2-769A-5D644070D74A}"/>
              </a:ext>
            </a:extLst>
          </p:cNvPr>
          <p:cNvSpPr>
            <a:spLocks noGrp="1"/>
          </p:cNvSpPr>
          <p:nvPr>
            <p:ph type="sldNum" sz="quarter" idx="5"/>
          </p:nvPr>
        </p:nvSpPr>
        <p:spPr/>
        <p:txBody>
          <a:bodyPr/>
          <a:lstStyle/>
          <a:p>
            <a:fld id="{81AE39F3-2D1A-DD4B-AF2D-4C86E80514F4}" type="slidenum">
              <a:rPr lang="en-GB" smtClean="0"/>
              <a:t>30</a:t>
            </a:fld>
            <a:endParaRPr lang="en-GB"/>
          </a:p>
        </p:txBody>
      </p:sp>
    </p:spTree>
    <p:extLst>
      <p:ext uri="{BB962C8B-B14F-4D97-AF65-F5344CB8AC3E}">
        <p14:creationId xmlns:p14="http://schemas.microsoft.com/office/powerpoint/2010/main" val="424716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1AE39F3-2D1A-DD4B-AF2D-4C86E80514F4}" type="slidenum">
              <a:rPr lang="en-GB" smtClean="0"/>
              <a:t>5</a:t>
            </a:fld>
            <a:endParaRPr lang="en-GB"/>
          </a:p>
        </p:txBody>
      </p:sp>
    </p:spTree>
    <p:extLst>
      <p:ext uri="{BB962C8B-B14F-4D97-AF65-F5344CB8AC3E}">
        <p14:creationId xmlns:p14="http://schemas.microsoft.com/office/powerpoint/2010/main" val="357661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2B743-29F5-7CE7-0AF2-01A3C28BD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83E8E-976F-098D-2505-691427F24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3375F-ACD1-FADE-5A57-5FD1C168DA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138FC56-0204-314E-DAA7-FA1594BA49BE}"/>
              </a:ext>
            </a:extLst>
          </p:cNvPr>
          <p:cNvSpPr>
            <a:spLocks noGrp="1"/>
          </p:cNvSpPr>
          <p:nvPr>
            <p:ph type="sldNum" sz="quarter" idx="5"/>
          </p:nvPr>
        </p:nvSpPr>
        <p:spPr/>
        <p:txBody>
          <a:bodyPr/>
          <a:lstStyle/>
          <a:p>
            <a:fld id="{81AE39F3-2D1A-DD4B-AF2D-4C86E80514F4}" type="slidenum">
              <a:rPr lang="en-GB" smtClean="0"/>
              <a:t>6</a:t>
            </a:fld>
            <a:endParaRPr lang="en-GB"/>
          </a:p>
        </p:txBody>
      </p:sp>
    </p:spTree>
    <p:extLst>
      <p:ext uri="{BB962C8B-B14F-4D97-AF65-F5344CB8AC3E}">
        <p14:creationId xmlns:p14="http://schemas.microsoft.com/office/powerpoint/2010/main" val="101244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4BC15-ED7D-3CCF-C1EC-1FD2C7823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01929-DB80-94BB-ED0A-92E29B099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DD987-BCA3-55D0-8384-57BEEE4D87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ABAD89-885B-12C7-E2F3-B100B5D54202}"/>
              </a:ext>
            </a:extLst>
          </p:cNvPr>
          <p:cNvSpPr>
            <a:spLocks noGrp="1"/>
          </p:cNvSpPr>
          <p:nvPr>
            <p:ph type="sldNum" sz="quarter" idx="5"/>
          </p:nvPr>
        </p:nvSpPr>
        <p:spPr/>
        <p:txBody>
          <a:bodyPr/>
          <a:lstStyle/>
          <a:p>
            <a:fld id="{81AE39F3-2D1A-DD4B-AF2D-4C86E80514F4}" type="slidenum">
              <a:rPr lang="en-GB" smtClean="0"/>
              <a:t>7</a:t>
            </a:fld>
            <a:endParaRPr lang="en-GB"/>
          </a:p>
        </p:txBody>
      </p:sp>
    </p:spTree>
    <p:extLst>
      <p:ext uri="{BB962C8B-B14F-4D97-AF65-F5344CB8AC3E}">
        <p14:creationId xmlns:p14="http://schemas.microsoft.com/office/powerpoint/2010/main" val="240410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E8338-92E0-4494-BBD9-D6E4CDCE1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9DA56-6C11-1D35-DE9D-2794AB888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E89C6-DBB6-851C-B387-6BC99210B4D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EE1A6B-EAB9-6D59-185B-DFD8DD66A4F2}"/>
              </a:ext>
            </a:extLst>
          </p:cNvPr>
          <p:cNvSpPr>
            <a:spLocks noGrp="1"/>
          </p:cNvSpPr>
          <p:nvPr>
            <p:ph type="sldNum" sz="quarter" idx="5"/>
          </p:nvPr>
        </p:nvSpPr>
        <p:spPr/>
        <p:txBody>
          <a:bodyPr/>
          <a:lstStyle/>
          <a:p>
            <a:fld id="{81AE39F3-2D1A-DD4B-AF2D-4C86E80514F4}" type="slidenum">
              <a:rPr lang="en-GB" smtClean="0"/>
              <a:t>8</a:t>
            </a:fld>
            <a:endParaRPr lang="en-GB"/>
          </a:p>
        </p:txBody>
      </p:sp>
    </p:spTree>
    <p:extLst>
      <p:ext uri="{BB962C8B-B14F-4D97-AF65-F5344CB8AC3E}">
        <p14:creationId xmlns:p14="http://schemas.microsoft.com/office/powerpoint/2010/main" val="120450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2B626-4A9B-F1FE-F7EF-AFCDE4E6C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854AC-32D5-42EF-019B-02D21702B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9D307-5C74-EC97-2CEA-B2266403C9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D47AF2-71ED-C63C-BED7-B85962A08F38}"/>
              </a:ext>
            </a:extLst>
          </p:cNvPr>
          <p:cNvSpPr>
            <a:spLocks noGrp="1"/>
          </p:cNvSpPr>
          <p:nvPr>
            <p:ph type="sldNum" sz="quarter" idx="5"/>
          </p:nvPr>
        </p:nvSpPr>
        <p:spPr/>
        <p:txBody>
          <a:bodyPr/>
          <a:lstStyle/>
          <a:p>
            <a:fld id="{81AE39F3-2D1A-DD4B-AF2D-4C86E80514F4}" type="slidenum">
              <a:rPr lang="en-GB" smtClean="0"/>
              <a:t>9</a:t>
            </a:fld>
            <a:endParaRPr lang="en-GB"/>
          </a:p>
        </p:txBody>
      </p:sp>
    </p:spTree>
    <p:extLst>
      <p:ext uri="{BB962C8B-B14F-4D97-AF65-F5344CB8AC3E}">
        <p14:creationId xmlns:p14="http://schemas.microsoft.com/office/powerpoint/2010/main" val="31556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2462F-E957-258F-F551-7C1D48217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A630F-183E-7CDF-BC82-15B1F71BB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05A61-033C-FD22-1846-FE19C01A8F1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5EE3639-8BC2-FD9F-D357-9B9D3BCA5508}"/>
              </a:ext>
            </a:extLst>
          </p:cNvPr>
          <p:cNvSpPr>
            <a:spLocks noGrp="1"/>
          </p:cNvSpPr>
          <p:nvPr>
            <p:ph type="sldNum" sz="quarter" idx="5"/>
          </p:nvPr>
        </p:nvSpPr>
        <p:spPr/>
        <p:txBody>
          <a:bodyPr/>
          <a:lstStyle/>
          <a:p>
            <a:fld id="{81AE39F3-2D1A-DD4B-AF2D-4C86E80514F4}" type="slidenum">
              <a:rPr lang="en-GB" smtClean="0"/>
              <a:t>10</a:t>
            </a:fld>
            <a:endParaRPr lang="en-GB"/>
          </a:p>
        </p:txBody>
      </p:sp>
    </p:spTree>
    <p:extLst>
      <p:ext uri="{BB962C8B-B14F-4D97-AF65-F5344CB8AC3E}">
        <p14:creationId xmlns:p14="http://schemas.microsoft.com/office/powerpoint/2010/main" val="35037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2B85A-F4B4-6465-17DC-BDCD596BD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DCEEC-FF10-3F63-8DD7-6C18F52BD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7C37E-0F66-E2EF-12A7-BD378B32EB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11EC2D7-362F-085E-6106-C892FF2D767D}"/>
              </a:ext>
            </a:extLst>
          </p:cNvPr>
          <p:cNvSpPr>
            <a:spLocks noGrp="1"/>
          </p:cNvSpPr>
          <p:nvPr>
            <p:ph type="sldNum" sz="quarter" idx="5"/>
          </p:nvPr>
        </p:nvSpPr>
        <p:spPr/>
        <p:txBody>
          <a:bodyPr/>
          <a:lstStyle/>
          <a:p>
            <a:fld id="{81AE39F3-2D1A-DD4B-AF2D-4C86E80514F4}" type="slidenum">
              <a:rPr lang="en-GB" smtClean="0"/>
              <a:t>11</a:t>
            </a:fld>
            <a:endParaRPr lang="en-GB"/>
          </a:p>
        </p:txBody>
      </p:sp>
    </p:spTree>
    <p:extLst>
      <p:ext uri="{BB962C8B-B14F-4D97-AF65-F5344CB8AC3E}">
        <p14:creationId xmlns:p14="http://schemas.microsoft.com/office/powerpoint/2010/main" val="3253300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F1F871-84B9-5E05-09F9-496EF2A816D1}"/>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4ED31465-4A28-0289-EC54-C9808319A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65DCE-B218-C634-F0A9-8CBE4B77E448}"/>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539710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0CDE-3F22-7769-6AFA-7DF99BBFD1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653368-E853-6BC9-3AE4-04E9A2333B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A5E09E-C42F-25B4-EE85-4F914E993171}"/>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FE3A58D2-7581-FCC6-BD2C-19A5D4C0E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EF6CF-EEA3-8F3D-0C9C-A4E5F2BD66C7}"/>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106720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F32DB-1843-DA01-2748-167A53FF356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1D4114-2703-0324-D49E-2CB6364F514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38E385-9951-14BB-DB36-EF5EFF5E1B32}"/>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82DA3257-E1D4-CA2C-9564-BAC028D6C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31D4E-5F95-9423-EA5F-31F043814D53}"/>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226308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F45D-E5F8-E442-0895-3C416E48DB0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645C3B6-F112-7BE4-9674-045723299D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2619ED5-B181-A445-FCC7-E076CBE55578}"/>
              </a:ext>
            </a:extLst>
          </p:cNvPr>
          <p:cNvSpPr>
            <a:spLocks noGrp="1"/>
          </p:cNvSpPr>
          <p:nvPr>
            <p:ph type="dt" sz="half" idx="10"/>
          </p:nvPr>
        </p:nvSpPr>
        <p:spPr/>
        <p:txBody>
          <a:bodyPr/>
          <a:lstStyle/>
          <a:p>
            <a:fld id="{472A70DF-DFAD-6F44-9FF1-4777CE945FD1}" type="datetime1">
              <a:rPr lang="en-GB" smtClean="0"/>
              <a:t>28/05/2025</a:t>
            </a:fld>
            <a:endParaRPr lang="en-US"/>
          </a:p>
        </p:txBody>
      </p:sp>
      <p:sp>
        <p:nvSpPr>
          <p:cNvPr id="5" name="Footer Placeholder 4">
            <a:extLst>
              <a:ext uri="{FF2B5EF4-FFF2-40B4-BE49-F238E27FC236}">
                <a16:creationId xmlns:a16="http://schemas.microsoft.com/office/drawing/2014/main" id="{041CBE48-B575-18E1-4687-21841D5CE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76957-1A0E-1003-85AC-DE73AE71D598}"/>
              </a:ext>
            </a:extLst>
          </p:cNvPr>
          <p:cNvSpPr>
            <a:spLocks noGrp="1"/>
          </p:cNvSpPr>
          <p:nvPr>
            <p:ph type="sldNum" sz="quarter" idx="12"/>
          </p:nvPr>
        </p:nvSpPr>
        <p:spPr/>
        <p:txBody>
          <a:bodyPr/>
          <a:lstStyle/>
          <a:p>
            <a:fld id="{F5E731A8-D719-3343-A255-B6B986BC39A8}" type="slidenum">
              <a:rPr lang="en-US" smtClean="0"/>
              <a:t>‹#›</a:t>
            </a:fld>
            <a:endParaRPr lang="en-US"/>
          </a:p>
        </p:txBody>
      </p:sp>
    </p:spTree>
    <p:extLst>
      <p:ext uri="{BB962C8B-B14F-4D97-AF65-F5344CB8AC3E}">
        <p14:creationId xmlns:p14="http://schemas.microsoft.com/office/powerpoint/2010/main" val="187666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2"/>
            <a:ext cx="10985502" cy="353942"/>
          </a:xfrm>
          <a:prstGeom prst="rect">
            <a:avLst/>
          </a:prstGeom>
        </p:spPr>
        <p:txBody>
          <a:bodyPr lIns="45719" tIns="45719" rIns="45719" bIns="45719"/>
          <a:lstStyle>
            <a:lvl1pPr marL="0" indent="0" defTabSz="412733">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2719045"/>
            <a:ext cx="10985502" cy="892552"/>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2115964"/>
          </a:xfrm>
          <a:prstGeom prst="rect">
            <a:avLst/>
          </a:prstGeom>
        </p:spPr>
        <p:txBody>
          <a:bodyPr/>
          <a:lstStyle>
            <a:lvl1pPr marL="0" indent="0" defTabSz="412733">
              <a:lnSpc>
                <a:spcPct val="100000"/>
              </a:lnSpc>
              <a:spcBef>
                <a:spcPts val="0"/>
              </a:spcBef>
              <a:buSzTx/>
              <a:buNone/>
              <a:defRPr sz="2750" b="1"/>
            </a:lvl1pPr>
            <a:lvl2pPr marL="0" indent="228591" defTabSz="412733">
              <a:lnSpc>
                <a:spcPct val="100000"/>
              </a:lnSpc>
              <a:spcBef>
                <a:spcPts val="0"/>
              </a:spcBef>
              <a:buSzTx/>
              <a:buNone/>
              <a:defRPr sz="2750" b="1"/>
            </a:lvl2pPr>
            <a:lvl3pPr marL="0" indent="457182" defTabSz="412733">
              <a:lnSpc>
                <a:spcPct val="100000"/>
              </a:lnSpc>
              <a:spcBef>
                <a:spcPts val="0"/>
              </a:spcBef>
              <a:buSzTx/>
              <a:buNone/>
              <a:defRPr sz="2750" b="1"/>
            </a:lvl3pPr>
            <a:lvl4pPr marL="0" indent="685773" defTabSz="412733">
              <a:lnSpc>
                <a:spcPct val="100000"/>
              </a:lnSpc>
              <a:spcBef>
                <a:spcPts val="0"/>
              </a:spcBef>
              <a:buSzTx/>
              <a:buNone/>
              <a:defRPr sz="2750" b="1"/>
            </a:lvl4pPr>
            <a:lvl5pPr marL="0" indent="914363" defTabSz="412733">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1665586" y="6604315"/>
            <a:ext cx="188563" cy="115416"/>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2781396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2861-4A7A-DD8A-BE6B-7D68ED396A4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1A783649-34E8-E8D1-2078-45E9356F8AB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5EB5243-AB4E-EEE3-83A5-49E9A2E487BB}"/>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93D691B-37A0-7C64-F2DF-72461B3B80ED}"/>
              </a:ext>
            </a:extLst>
          </p:cNvPr>
          <p:cNvSpPr>
            <a:spLocks noGrp="1"/>
          </p:cNvSpPr>
          <p:nvPr>
            <p:ph type="dt" sz="half" idx="10"/>
          </p:nvPr>
        </p:nvSpPr>
        <p:spPr>
          <a:xfrm>
            <a:off x="838200" y="6356350"/>
            <a:ext cx="2743200" cy="365125"/>
          </a:xfrm>
          <a:prstGeom prst="rect">
            <a:avLst/>
          </a:prstGeom>
        </p:spPr>
        <p:txBody>
          <a:bodyPr/>
          <a:lstStyle/>
          <a:p>
            <a:fld id="{82136622-3DA7-FE49-85BD-6399C9009564}" type="datetimeFigureOut">
              <a:rPr lang="en-GB" smtClean="0"/>
              <a:t>28/05/2025</a:t>
            </a:fld>
            <a:endParaRPr lang="en-GB"/>
          </a:p>
        </p:txBody>
      </p:sp>
      <p:sp>
        <p:nvSpPr>
          <p:cNvPr id="6" name="Footer Placeholder 5">
            <a:extLst>
              <a:ext uri="{FF2B5EF4-FFF2-40B4-BE49-F238E27FC236}">
                <a16:creationId xmlns:a16="http://schemas.microsoft.com/office/drawing/2014/main" id="{3F63FF26-C197-EC33-96E0-58F32FBE818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45B752C9-D697-650D-A004-D9178774AEB0}"/>
              </a:ext>
            </a:extLst>
          </p:cNvPr>
          <p:cNvSpPr>
            <a:spLocks noGrp="1"/>
          </p:cNvSpPr>
          <p:nvPr>
            <p:ph type="sldNum" sz="quarter" idx="12"/>
          </p:nvPr>
        </p:nvSpPr>
        <p:spPr>
          <a:xfrm>
            <a:off x="8610600" y="6356350"/>
            <a:ext cx="2743200" cy="365125"/>
          </a:xfrm>
          <a:prstGeom prst="rect">
            <a:avLst/>
          </a:prstGeom>
        </p:spPr>
        <p:txBody>
          <a:bodyPr/>
          <a:lstStyle/>
          <a:p>
            <a:fld id="{F7A79CFB-5637-AC44-AD26-9931E3BE1E99}" type="slidenum">
              <a:rPr lang="en-GB" smtClean="0"/>
              <a:t>‹#›</a:t>
            </a:fld>
            <a:endParaRPr lang="en-GB"/>
          </a:p>
        </p:txBody>
      </p:sp>
    </p:spTree>
    <p:extLst>
      <p:ext uri="{BB962C8B-B14F-4D97-AF65-F5344CB8AC3E}">
        <p14:creationId xmlns:p14="http://schemas.microsoft.com/office/powerpoint/2010/main" val="1673303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F1F871-84B9-5E05-09F9-496EF2A816D1}"/>
              </a:ext>
            </a:extLst>
          </p:cNvPr>
          <p:cNvSpPr>
            <a:spLocks noGrp="1"/>
          </p:cNvSpPr>
          <p:nvPr>
            <p:ph type="dt" sz="half" idx="10"/>
          </p:nvPr>
        </p:nvSpPr>
        <p:spPr>
          <a:xfrm>
            <a:off x="838200" y="6356350"/>
            <a:ext cx="2743200" cy="365125"/>
          </a:xfrm>
          <a:prstGeom prst="rect">
            <a:avLst/>
          </a:prstGeom>
        </p:spPr>
        <p:txBody>
          <a:body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4ED31465-4A28-0289-EC54-C9808319AD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465DCE-B218-C634-F0A9-8CBE4B77E448}"/>
              </a:ext>
            </a:extLst>
          </p:cNvPr>
          <p:cNvSpPr>
            <a:spLocks noGrp="1"/>
          </p:cNvSpPr>
          <p:nvPr>
            <p:ph type="sldNum" sz="quarter" idx="12"/>
          </p:nvPr>
        </p:nvSpPr>
        <p:spPr>
          <a:xfrm>
            <a:off x="8610600" y="6356350"/>
            <a:ext cx="2743200" cy="365125"/>
          </a:xfrm>
          <a:prstGeom prst="rect">
            <a:avLst/>
          </a:prstGeom>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956961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1F1F871-84B9-5E05-09F9-496EF2A816D1}"/>
              </a:ext>
            </a:extLst>
          </p:cNvPr>
          <p:cNvSpPr>
            <a:spLocks noGrp="1"/>
          </p:cNvSpPr>
          <p:nvPr>
            <p:ph type="dt" sz="half" idx="10"/>
          </p:nvPr>
        </p:nvSpPr>
        <p:spPr>
          <a:xfrm>
            <a:off x="838200" y="6356350"/>
            <a:ext cx="2743200" cy="365125"/>
          </a:xfrm>
          <a:prstGeom prst="rect">
            <a:avLst/>
          </a:prstGeom>
        </p:spPr>
        <p:txBody>
          <a:body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4ED31465-4A28-0289-EC54-C9808319AD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465DCE-B218-C634-F0A9-8CBE4B77E448}"/>
              </a:ext>
            </a:extLst>
          </p:cNvPr>
          <p:cNvSpPr>
            <a:spLocks noGrp="1"/>
          </p:cNvSpPr>
          <p:nvPr>
            <p:ph type="sldNum" sz="quarter" idx="12"/>
          </p:nvPr>
        </p:nvSpPr>
        <p:spPr>
          <a:xfrm>
            <a:off x="8610600" y="6356350"/>
            <a:ext cx="2743200" cy="365125"/>
          </a:xfrm>
          <a:prstGeom prst="rect">
            <a:avLst/>
          </a:prstGeom>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362020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F9DB-3816-FBDD-E268-9024ED81D9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6161189-4F4F-DEE8-426F-6A9EDEE2810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2729BC-454C-BB09-2D06-77E1730E9BF1}"/>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B6C92F7A-F64F-C61A-372E-8A08DB43B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9D2CA-A8B4-4E3A-A77C-132A8ABFC913}"/>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122383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FEF1-0FA6-10CC-D887-14BA782DD0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67CC015-AE2E-D400-4B5D-9965FE98C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5219FB0-F692-4AC1-8039-9F65A3614E2B}"/>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070F411D-2DB2-87CA-26CD-E3A9CE97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E8968-0483-E7FD-ADF1-3CEE2E6EF5AA}"/>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3815357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064A-EB09-425E-B0FA-B66FC5F6283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17C87E-FBC2-DF22-45F3-27ECCE3942E6}"/>
              </a:ext>
            </a:extLst>
          </p:cNvPr>
          <p:cNvSpPr>
            <a:spLocks noGrp="1"/>
          </p:cNvSpPr>
          <p:nvPr>
            <p:ph sz="half" idx="1"/>
          </p:nvPr>
        </p:nvSpPr>
        <p:spPr>
          <a:xfrm>
            <a:off x="838200" y="1825625"/>
            <a:ext cx="337319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4D465F5-4DDD-F6F6-8D33-210C64728C0D}"/>
              </a:ext>
            </a:extLst>
          </p:cNvPr>
          <p:cNvSpPr>
            <a:spLocks noGrp="1"/>
          </p:cNvSpPr>
          <p:nvPr>
            <p:ph sz="half" idx="2"/>
          </p:nvPr>
        </p:nvSpPr>
        <p:spPr>
          <a:xfrm>
            <a:off x="7980607" y="1825625"/>
            <a:ext cx="337319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27BEA16-3FA8-2518-82C6-5E87D1C8E8A6}"/>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6" name="Footer Placeholder 5">
            <a:extLst>
              <a:ext uri="{FF2B5EF4-FFF2-40B4-BE49-F238E27FC236}">
                <a16:creationId xmlns:a16="http://schemas.microsoft.com/office/drawing/2014/main" id="{A7ABB282-61A5-404F-3AA5-CF9CE45BA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9E1F4-4342-37F1-3C4E-8EBCD87D693D}"/>
              </a:ext>
            </a:extLst>
          </p:cNvPr>
          <p:cNvSpPr>
            <a:spLocks noGrp="1"/>
          </p:cNvSpPr>
          <p:nvPr>
            <p:ph type="sldNum" sz="quarter" idx="12"/>
          </p:nvPr>
        </p:nvSpPr>
        <p:spPr/>
        <p:txBody>
          <a:bodyPr/>
          <a:lstStyle/>
          <a:p>
            <a:fld id="{6954290B-3596-E849-9826-11023FD1E46B}" type="slidenum">
              <a:rPr lang="en-US" smtClean="0"/>
              <a:t>‹#›</a:t>
            </a:fld>
            <a:endParaRPr lang="en-US"/>
          </a:p>
        </p:txBody>
      </p:sp>
      <p:sp>
        <p:nvSpPr>
          <p:cNvPr id="8" name="Content Placeholder 3">
            <a:extLst>
              <a:ext uri="{FF2B5EF4-FFF2-40B4-BE49-F238E27FC236}">
                <a16:creationId xmlns:a16="http://schemas.microsoft.com/office/drawing/2014/main" id="{662A3DC7-0E0E-5947-6602-292BE4F6775F}"/>
              </a:ext>
            </a:extLst>
          </p:cNvPr>
          <p:cNvSpPr>
            <a:spLocks noGrp="1"/>
          </p:cNvSpPr>
          <p:nvPr>
            <p:ph sz="half" idx="13"/>
          </p:nvPr>
        </p:nvSpPr>
        <p:spPr>
          <a:xfrm>
            <a:off x="4409404" y="1825625"/>
            <a:ext cx="337319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872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69EA-5B73-3ADA-2354-327BB7348CA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67BE0E-CD45-C71B-2098-CCF5BC788E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3DF71A-8FD5-CBCB-B49D-0998671AFBF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2C0884A-73C1-7800-CDD4-ED2B13DD65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B2A3DA-6530-4315-E3E2-A76144FA46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4F7B1DB-669F-49E7-C1D7-DEB36A35A37D}"/>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8" name="Footer Placeholder 7">
            <a:extLst>
              <a:ext uri="{FF2B5EF4-FFF2-40B4-BE49-F238E27FC236}">
                <a16:creationId xmlns:a16="http://schemas.microsoft.com/office/drawing/2014/main" id="{75AD8348-C77B-5BD4-086A-367BE2E48F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D622E0-64E0-9DD3-D472-450D193EC5F0}"/>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257146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428A-5B50-1E73-4290-2CA3AA9FFDA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38ED6B-2A59-F532-E6A1-D251AF0A8FBE}"/>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4" name="Footer Placeholder 3">
            <a:extLst>
              <a:ext uri="{FF2B5EF4-FFF2-40B4-BE49-F238E27FC236}">
                <a16:creationId xmlns:a16="http://schemas.microsoft.com/office/drawing/2014/main" id="{7C1A1061-0934-CEC2-6624-6BFA44869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E6C623-48CD-5BAD-3BF1-1E818895EAA6}"/>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4282045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1CADF-FAE0-1EF1-34C5-53048918E8BA}"/>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3" name="Footer Placeholder 2">
            <a:extLst>
              <a:ext uri="{FF2B5EF4-FFF2-40B4-BE49-F238E27FC236}">
                <a16:creationId xmlns:a16="http://schemas.microsoft.com/office/drawing/2014/main" id="{DCFF0328-33A6-954B-6E97-C00B8048B5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D9073F-FC01-420F-43EC-8E0BBE600468}"/>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2135152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600B-F1E8-0D36-A39A-F13469AD65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C59E31-4051-1485-A1CC-DD7B0782EE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233B9F4-05D7-9656-FA6A-A972432D9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84E5B0-6A0C-845D-193A-C0E4AC91CA6F}"/>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6" name="Footer Placeholder 5">
            <a:extLst>
              <a:ext uri="{FF2B5EF4-FFF2-40B4-BE49-F238E27FC236}">
                <a16:creationId xmlns:a16="http://schemas.microsoft.com/office/drawing/2014/main" id="{A289DCE8-0DF8-BCD9-4A8C-09863707D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9CD448-9F36-823B-40E6-D4A53D6946FD}"/>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1495134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F03B-16FA-993E-C03B-38CF46266C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9E13C4-90DD-9A26-6254-12EE37F7BD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CE765A-2065-1955-CA6F-097F2E293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44948F-3D7A-A39D-A5F4-0A662F60271A}"/>
              </a:ext>
            </a:extLst>
          </p:cNvPr>
          <p:cNvSpPr>
            <a:spLocks noGrp="1"/>
          </p:cNvSpPr>
          <p:nvPr>
            <p:ph type="dt" sz="half" idx="10"/>
          </p:nvPr>
        </p:nvSpPr>
        <p:spPr/>
        <p:txBody>
          <a:bodyPr/>
          <a:lstStyle/>
          <a:p>
            <a:fld id="{79EB2491-8292-1D49-AD96-434A1E580730}" type="datetimeFigureOut">
              <a:rPr lang="en-US" smtClean="0"/>
              <a:t>5/28/2025</a:t>
            </a:fld>
            <a:endParaRPr lang="en-US"/>
          </a:p>
        </p:txBody>
      </p:sp>
      <p:sp>
        <p:nvSpPr>
          <p:cNvPr id="6" name="Footer Placeholder 5">
            <a:extLst>
              <a:ext uri="{FF2B5EF4-FFF2-40B4-BE49-F238E27FC236}">
                <a16:creationId xmlns:a16="http://schemas.microsoft.com/office/drawing/2014/main" id="{D663A4BA-F48A-FBC4-ED02-2388A84B5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870D3-7580-B52F-F492-292463931F9B}"/>
              </a:ext>
            </a:extLst>
          </p:cNvPr>
          <p:cNvSpPr>
            <a:spLocks noGrp="1"/>
          </p:cNvSpPr>
          <p:nvPr>
            <p:ph type="sldNum" sz="quarter" idx="12"/>
          </p:nvPr>
        </p:nvSpPr>
        <p:spPr/>
        <p:txBody>
          <a:bodyPr/>
          <a:lstStyle/>
          <a:p>
            <a:fld id="{6954290B-3596-E849-9826-11023FD1E46B}" type="slidenum">
              <a:rPr lang="en-US" smtClean="0"/>
              <a:t>‹#›</a:t>
            </a:fld>
            <a:endParaRPr lang="en-US"/>
          </a:p>
        </p:txBody>
      </p:sp>
    </p:spTree>
    <p:extLst>
      <p:ext uri="{BB962C8B-B14F-4D97-AF65-F5344CB8AC3E}">
        <p14:creationId xmlns:p14="http://schemas.microsoft.com/office/powerpoint/2010/main" val="10269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1F1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5B5EE-EF39-EAC2-8DDE-E57ABBFF84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1FF28A-6AFD-7402-54A2-3B64180D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59C478-04BA-CD36-6800-825A3F7DC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B2491-8292-1D49-AD96-434A1E580730}" type="datetimeFigureOut">
              <a:rPr lang="en-US" smtClean="0"/>
              <a:t>5/28/2025</a:t>
            </a:fld>
            <a:endParaRPr lang="en-US"/>
          </a:p>
        </p:txBody>
      </p:sp>
      <p:sp>
        <p:nvSpPr>
          <p:cNvPr id="5" name="Footer Placeholder 4">
            <a:extLst>
              <a:ext uri="{FF2B5EF4-FFF2-40B4-BE49-F238E27FC236}">
                <a16:creationId xmlns:a16="http://schemas.microsoft.com/office/drawing/2014/main" id="{3EEB47EF-C3A6-55E9-282D-F3F37A1C9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3A5D08-D155-74CD-BC6A-7197AEF3E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4290B-3596-E849-9826-11023FD1E46B}" type="slidenum">
              <a:rPr lang="en-US" smtClean="0"/>
              <a:t>‹#›</a:t>
            </a:fld>
            <a:endParaRPr lang="en-US"/>
          </a:p>
        </p:txBody>
      </p:sp>
    </p:spTree>
    <p:extLst>
      <p:ext uri="{BB962C8B-B14F-4D97-AF65-F5344CB8AC3E}">
        <p14:creationId xmlns:p14="http://schemas.microsoft.com/office/powerpoint/2010/main" val="39507373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 id="2147483722" r:id="rId13"/>
    <p:sldLayoutId id="214748372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1F1F"/>
        </a:solidFill>
        <a:effectLst/>
      </p:bgPr>
    </p:bg>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9FBF46A2-4B9A-D5AF-8287-D6A27C5959E7}"/>
              </a:ext>
            </a:extLst>
          </p:cNvPr>
          <p:cNvSpPr txBox="1">
            <a:spLocks/>
          </p:cNvSpPr>
          <p:nvPr userDrawn="1"/>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a:t>
            </a:fld>
            <a:endParaRPr lang="en-US" sz="1200" dirty="0">
              <a:solidFill>
                <a:schemeClr val="bg1"/>
              </a:solidFill>
              <a:latin typeface="Outfit Medium" pitchFamily="2" charset="0"/>
            </a:endParaRPr>
          </a:p>
        </p:txBody>
      </p:sp>
      <p:pic>
        <p:nvPicPr>
          <p:cNvPr id="12" name="Picture 11">
            <a:extLst>
              <a:ext uri="{FF2B5EF4-FFF2-40B4-BE49-F238E27FC236}">
                <a16:creationId xmlns:a16="http://schemas.microsoft.com/office/drawing/2014/main" id="{209D816E-985E-1467-1947-0C5E1293C4C6}"/>
              </a:ext>
            </a:extLst>
          </p:cNvPr>
          <p:cNvPicPr>
            <a:picLocks noChangeAspect="1"/>
          </p:cNvPicPr>
          <p:nvPr userDrawn="1"/>
        </p:nvPicPr>
        <p:blipFill rotWithShape="1">
          <a:blip r:embed="rId3"/>
          <a:srcRect b="30652"/>
          <a:stretch/>
        </p:blipFill>
        <p:spPr>
          <a:xfrm>
            <a:off x="157798" y="185753"/>
            <a:ext cx="864000" cy="144231"/>
          </a:xfrm>
          <a:prstGeom prst="rect">
            <a:avLst/>
          </a:prstGeom>
        </p:spPr>
      </p:pic>
      <p:pic>
        <p:nvPicPr>
          <p:cNvPr id="13" name="Picture 12">
            <a:extLst>
              <a:ext uri="{FF2B5EF4-FFF2-40B4-BE49-F238E27FC236}">
                <a16:creationId xmlns:a16="http://schemas.microsoft.com/office/drawing/2014/main" id="{7AC7A447-8A2C-D55A-BD2F-D36702575BE0}"/>
              </a:ext>
            </a:extLst>
          </p:cNvPr>
          <p:cNvPicPr>
            <a:picLocks noChangeAspect="1"/>
          </p:cNvPicPr>
          <p:nvPr userDrawn="1"/>
        </p:nvPicPr>
        <p:blipFill>
          <a:blip r:embed="rId4"/>
          <a:srcRect/>
          <a:stretch/>
        </p:blipFill>
        <p:spPr>
          <a:xfrm>
            <a:off x="11701583" y="6453122"/>
            <a:ext cx="280299" cy="235234"/>
          </a:xfrm>
          <a:prstGeom prst="rect">
            <a:avLst/>
          </a:prstGeom>
        </p:spPr>
      </p:pic>
    </p:spTree>
    <p:extLst>
      <p:ext uri="{BB962C8B-B14F-4D97-AF65-F5344CB8AC3E}">
        <p14:creationId xmlns:p14="http://schemas.microsoft.com/office/powerpoint/2010/main" val="3553738463"/>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11F1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41F733-952B-61D4-CE25-4E8459E8E4EA}"/>
              </a:ext>
            </a:extLst>
          </p:cNvPr>
          <p:cNvSpPr/>
          <p:nvPr userDrawn="1"/>
        </p:nvSpPr>
        <p:spPr>
          <a:xfrm>
            <a:off x="0" y="0"/>
            <a:ext cx="12192000" cy="6858000"/>
          </a:xfrm>
          <a:prstGeom prst="rect">
            <a:avLst/>
          </a:prstGeom>
          <a:solidFill>
            <a:srgbClr val="343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84848"/>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E9EB354D-38E5-01BE-81D5-EB7E8A864BDF}"/>
              </a:ext>
            </a:extLst>
          </p:cNvPr>
          <p:cNvSpPr/>
          <p:nvPr userDrawn="1"/>
        </p:nvSpPr>
        <p:spPr>
          <a:xfrm rot="2700000">
            <a:off x="-639190" y="-3306190"/>
            <a:ext cx="13470380" cy="13470380"/>
          </a:xfrm>
          <a:custGeom>
            <a:avLst/>
            <a:gdLst>
              <a:gd name="connsiteX0" fmla="*/ 0 w 13470380"/>
              <a:gd name="connsiteY0" fmla="*/ 8621045 h 13470380"/>
              <a:gd name="connsiteX1" fmla="*/ 4019624 w 13470380"/>
              <a:gd name="connsiteY1" fmla="*/ 4601422 h 13470380"/>
              <a:gd name="connsiteX2" fmla="*/ 4602205 w 13470380"/>
              <a:gd name="connsiteY2" fmla="*/ 4601590 h 13470380"/>
              <a:gd name="connsiteX3" fmla="*/ 4602204 w 13470380"/>
              <a:gd name="connsiteY3" fmla="*/ 4018841 h 13470380"/>
              <a:gd name="connsiteX4" fmla="*/ 8621045 w 13470380"/>
              <a:gd name="connsiteY4" fmla="*/ 0 h 13470380"/>
              <a:gd name="connsiteX5" fmla="*/ 8868177 w 13470380"/>
              <a:gd name="connsiteY5" fmla="*/ 247132 h 13470380"/>
              <a:gd name="connsiteX6" fmla="*/ 8868177 w 13470380"/>
              <a:gd name="connsiteY6" fmla="*/ 4602823 h 13470380"/>
              <a:gd name="connsiteX7" fmla="*/ 13225127 w 13470380"/>
              <a:gd name="connsiteY7" fmla="*/ 4604082 h 13470380"/>
              <a:gd name="connsiteX8" fmla="*/ 13470380 w 13470380"/>
              <a:gd name="connsiteY8" fmla="*/ 4849335 h 13470380"/>
              <a:gd name="connsiteX9" fmla="*/ 9450751 w 13470380"/>
              <a:gd name="connsiteY9" fmla="*/ 8868964 h 13470380"/>
              <a:gd name="connsiteX10" fmla="*/ 8868177 w 13470380"/>
              <a:gd name="connsiteY10" fmla="*/ 8868796 h 13470380"/>
              <a:gd name="connsiteX11" fmla="*/ 8868177 w 13470380"/>
              <a:gd name="connsiteY11" fmla="*/ 9451539 h 13470380"/>
              <a:gd name="connsiteX12" fmla="*/ 4849336 w 13470380"/>
              <a:gd name="connsiteY12" fmla="*/ 13470380 h 13470380"/>
              <a:gd name="connsiteX13" fmla="*/ 4602204 w 13470380"/>
              <a:gd name="connsiteY13" fmla="*/ 13223249 h 13470380"/>
              <a:gd name="connsiteX14" fmla="*/ 4602205 w 13470380"/>
              <a:gd name="connsiteY14" fmla="*/ 8867564 h 13470380"/>
              <a:gd name="connsiteX15" fmla="*/ 245260 w 13470380"/>
              <a:gd name="connsiteY15" fmla="*/ 8866305 h 1347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70380" h="13470380">
                <a:moveTo>
                  <a:pt x="0" y="8621045"/>
                </a:moveTo>
                <a:lnTo>
                  <a:pt x="4019624" y="4601422"/>
                </a:lnTo>
                <a:lnTo>
                  <a:pt x="4602205" y="4601590"/>
                </a:lnTo>
                <a:lnTo>
                  <a:pt x="4602204" y="4018841"/>
                </a:lnTo>
                <a:lnTo>
                  <a:pt x="8621045" y="0"/>
                </a:lnTo>
                <a:lnTo>
                  <a:pt x="8868177" y="247132"/>
                </a:lnTo>
                <a:lnTo>
                  <a:pt x="8868177" y="4602823"/>
                </a:lnTo>
                <a:lnTo>
                  <a:pt x="13225127" y="4604082"/>
                </a:lnTo>
                <a:lnTo>
                  <a:pt x="13470380" y="4849335"/>
                </a:lnTo>
                <a:lnTo>
                  <a:pt x="9450751" y="8868964"/>
                </a:lnTo>
                <a:lnTo>
                  <a:pt x="8868177" y="8868796"/>
                </a:lnTo>
                <a:lnTo>
                  <a:pt x="8868177" y="9451539"/>
                </a:lnTo>
                <a:lnTo>
                  <a:pt x="4849336" y="13470380"/>
                </a:lnTo>
                <a:lnTo>
                  <a:pt x="4602204" y="13223249"/>
                </a:lnTo>
                <a:lnTo>
                  <a:pt x="4602205" y="8867564"/>
                </a:lnTo>
                <a:lnTo>
                  <a:pt x="245260" y="8866305"/>
                </a:lnTo>
                <a:close/>
              </a:path>
            </a:pathLst>
          </a:custGeom>
          <a:solidFill>
            <a:srgbClr val="211F1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8D962555-238D-5B7D-D6C6-E2DF5940D8F6}"/>
              </a:ext>
            </a:extLst>
          </p:cNvPr>
          <p:cNvSpPr txBox="1">
            <a:spLocks/>
          </p:cNvSpPr>
          <p:nvPr userDrawn="1"/>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a:t>
            </a:fld>
            <a:endParaRPr lang="en-US" sz="1200" dirty="0">
              <a:solidFill>
                <a:schemeClr val="bg1"/>
              </a:solidFill>
              <a:latin typeface="Outfit Medium" pitchFamily="2" charset="0"/>
            </a:endParaRPr>
          </a:p>
        </p:txBody>
      </p:sp>
      <p:pic>
        <p:nvPicPr>
          <p:cNvPr id="5" name="Picture 4">
            <a:extLst>
              <a:ext uri="{FF2B5EF4-FFF2-40B4-BE49-F238E27FC236}">
                <a16:creationId xmlns:a16="http://schemas.microsoft.com/office/drawing/2014/main" id="{BF42C4F2-17AF-A2E8-041F-19E05D5001E3}"/>
              </a:ext>
            </a:extLst>
          </p:cNvPr>
          <p:cNvPicPr>
            <a:picLocks noChangeAspect="1"/>
          </p:cNvPicPr>
          <p:nvPr userDrawn="1"/>
        </p:nvPicPr>
        <p:blipFill rotWithShape="1">
          <a:blip r:embed="rId3"/>
          <a:srcRect b="30652"/>
          <a:stretch/>
        </p:blipFill>
        <p:spPr>
          <a:xfrm>
            <a:off x="157798" y="185753"/>
            <a:ext cx="864000" cy="144231"/>
          </a:xfrm>
          <a:prstGeom prst="rect">
            <a:avLst/>
          </a:prstGeom>
        </p:spPr>
      </p:pic>
      <p:pic>
        <p:nvPicPr>
          <p:cNvPr id="6" name="Picture 5">
            <a:extLst>
              <a:ext uri="{FF2B5EF4-FFF2-40B4-BE49-F238E27FC236}">
                <a16:creationId xmlns:a16="http://schemas.microsoft.com/office/drawing/2014/main" id="{4366CD98-0231-88F8-80C5-16AC2EF2D512}"/>
              </a:ext>
            </a:extLst>
          </p:cNvPr>
          <p:cNvPicPr>
            <a:picLocks noChangeAspect="1"/>
          </p:cNvPicPr>
          <p:nvPr userDrawn="1"/>
        </p:nvPicPr>
        <p:blipFill>
          <a:blip r:embed="rId4"/>
          <a:srcRect/>
          <a:stretch/>
        </p:blipFill>
        <p:spPr>
          <a:xfrm>
            <a:off x="11701583" y="6453122"/>
            <a:ext cx="280299" cy="235234"/>
          </a:xfrm>
          <a:prstGeom prst="rect">
            <a:avLst/>
          </a:prstGeom>
        </p:spPr>
      </p:pic>
    </p:spTree>
    <p:extLst>
      <p:ext uri="{BB962C8B-B14F-4D97-AF65-F5344CB8AC3E}">
        <p14:creationId xmlns:p14="http://schemas.microsoft.com/office/powerpoint/2010/main" val="2067011678"/>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video" Target="https://www.youtube.com/embed/6MG4z7mkCss?feature=oembed" TargetMode="External"/><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video" Target="https://www.youtube.com/embed/oWmZrn2MCz0?feature=oembed" TargetMode="Externa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video" Target="https://www.youtube.com/embed/uPoj0V1_Am0?feature=oembed" TargetMode="Externa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video" Target="https://www.youtube.com/embed/vGcFNrUVUaI?feature=oembed" TargetMode="External"/><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F357F-CDD3-6691-291B-6601DB3A9A3C}"/>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0B69AEF4-BD2B-ED75-E64B-F5B779216BE7}"/>
              </a:ext>
            </a:extLst>
          </p:cNvPr>
          <p:cNvSpPr/>
          <p:nvPr/>
        </p:nvSpPr>
        <p:spPr>
          <a:xfrm rot="2700000">
            <a:off x="-649353" y="-3306190"/>
            <a:ext cx="13470380" cy="13470380"/>
          </a:xfrm>
          <a:custGeom>
            <a:avLst/>
            <a:gdLst>
              <a:gd name="connsiteX0" fmla="*/ 0 w 13470380"/>
              <a:gd name="connsiteY0" fmla="*/ 8621045 h 13470380"/>
              <a:gd name="connsiteX1" fmla="*/ 4019624 w 13470380"/>
              <a:gd name="connsiteY1" fmla="*/ 4601422 h 13470380"/>
              <a:gd name="connsiteX2" fmla="*/ 4602205 w 13470380"/>
              <a:gd name="connsiteY2" fmla="*/ 4601590 h 13470380"/>
              <a:gd name="connsiteX3" fmla="*/ 4602204 w 13470380"/>
              <a:gd name="connsiteY3" fmla="*/ 4018841 h 13470380"/>
              <a:gd name="connsiteX4" fmla="*/ 8621045 w 13470380"/>
              <a:gd name="connsiteY4" fmla="*/ 0 h 13470380"/>
              <a:gd name="connsiteX5" fmla="*/ 8868177 w 13470380"/>
              <a:gd name="connsiteY5" fmla="*/ 247132 h 13470380"/>
              <a:gd name="connsiteX6" fmla="*/ 8868177 w 13470380"/>
              <a:gd name="connsiteY6" fmla="*/ 4602823 h 13470380"/>
              <a:gd name="connsiteX7" fmla="*/ 13225127 w 13470380"/>
              <a:gd name="connsiteY7" fmla="*/ 4604082 h 13470380"/>
              <a:gd name="connsiteX8" fmla="*/ 13470380 w 13470380"/>
              <a:gd name="connsiteY8" fmla="*/ 4849335 h 13470380"/>
              <a:gd name="connsiteX9" fmla="*/ 9450751 w 13470380"/>
              <a:gd name="connsiteY9" fmla="*/ 8868964 h 13470380"/>
              <a:gd name="connsiteX10" fmla="*/ 8868177 w 13470380"/>
              <a:gd name="connsiteY10" fmla="*/ 8868796 h 13470380"/>
              <a:gd name="connsiteX11" fmla="*/ 8868177 w 13470380"/>
              <a:gd name="connsiteY11" fmla="*/ 9451539 h 13470380"/>
              <a:gd name="connsiteX12" fmla="*/ 4849336 w 13470380"/>
              <a:gd name="connsiteY12" fmla="*/ 13470380 h 13470380"/>
              <a:gd name="connsiteX13" fmla="*/ 4602204 w 13470380"/>
              <a:gd name="connsiteY13" fmla="*/ 13223249 h 13470380"/>
              <a:gd name="connsiteX14" fmla="*/ 4602205 w 13470380"/>
              <a:gd name="connsiteY14" fmla="*/ 8867564 h 13470380"/>
              <a:gd name="connsiteX15" fmla="*/ 245260 w 13470380"/>
              <a:gd name="connsiteY15" fmla="*/ 8866305 h 1347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70380" h="13470380">
                <a:moveTo>
                  <a:pt x="0" y="8621045"/>
                </a:moveTo>
                <a:lnTo>
                  <a:pt x="4019624" y="4601422"/>
                </a:lnTo>
                <a:lnTo>
                  <a:pt x="4602205" y="4601590"/>
                </a:lnTo>
                <a:lnTo>
                  <a:pt x="4602204" y="4018841"/>
                </a:lnTo>
                <a:lnTo>
                  <a:pt x="8621045" y="0"/>
                </a:lnTo>
                <a:lnTo>
                  <a:pt x="8868177" y="247132"/>
                </a:lnTo>
                <a:lnTo>
                  <a:pt x="8868177" y="4602823"/>
                </a:lnTo>
                <a:lnTo>
                  <a:pt x="13225127" y="4604082"/>
                </a:lnTo>
                <a:lnTo>
                  <a:pt x="13470380" y="4849335"/>
                </a:lnTo>
                <a:lnTo>
                  <a:pt x="9450751" y="8868964"/>
                </a:lnTo>
                <a:lnTo>
                  <a:pt x="8868177" y="8868796"/>
                </a:lnTo>
                <a:lnTo>
                  <a:pt x="8868177" y="9451539"/>
                </a:lnTo>
                <a:lnTo>
                  <a:pt x="4849336" y="13470380"/>
                </a:lnTo>
                <a:lnTo>
                  <a:pt x="4602204" y="13223249"/>
                </a:lnTo>
                <a:lnTo>
                  <a:pt x="4602205" y="8867564"/>
                </a:lnTo>
                <a:lnTo>
                  <a:pt x="245260" y="8866305"/>
                </a:lnTo>
                <a:close/>
              </a:path>
            </a:pathLst>
          </a:custGeom>
          <a:solidFill>
            <a:srgbClr val="211F1F">
              <a:alpha val="898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ate Placeholder 3">
            <a:extLst>
              <a:ext uri="{FF2B5EF4-FFF2-40B4-BE49-F238E27FC236}">
                <a16:creationId xmlns:a16="http://schemas.microsoft.com/office/drawing/2014/main" id="{9350AAE8-5A9A-B36D-C8D3-0B18C365C2CC}"/>
              </a:ext>
            </a:extLst>
          </p:cNvPr>
          <p:cNvSpPr>
            <a:spLocks noGrp="1"/>
          </p:cNvSpPr>
          <p:nvPr/>
        </p:nvSpPr>
        <p:spPr>
          <a:xfrm>
            <a:off x="17103691" y="6356350"/>
            <a:ext cx="1067537" cy="36512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lstStyle>
            <a:defPPr>
              <a:defRPr lang="en-US"/>
            </a:defPPr>
            <a:lvl1pPr marL="0" algn="l" defTabSz="914400" rtl="0" eaLnBrk="1" latinLnBrk="0" hangingPunct="1">
              <a:defRPr sz="1000" b="0" i="0" kern="1200">
                <a:solidFill>
                  <a:srgbClr val="E7E1E0"/>
                </a:solidFill>
                <a:latin typeface="Outfit Medium" pitchFamily="2" charset="0"/>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en-US"/>
          </a:p>
        </p:txBody>
      </p:sp>
      <p:sp>
        <p:nvSpPr>
          <p:cNvPr id="12" name="Footer Placeholder 4">
            <a:extLst>
              <a:ext uri="{FF2B5EF4-FFF2-40B4-BE49-F238E27FC236}">
                <a16:creationId xmlns:a16="http://schemas.microsoft.com/office/drawing/2014/main" id="{37B4AC5D-0696-4D9D-CC1F-19FFBE30FB5A}"/>
              </a:ext>
            </a:extLst>
          </p:cNvPr>
          <p:cNvSpPr>
            <a:spLocks noGrp="1"/>
          </p:cNvSpPr>
          <p:nvPr/>
        </p:nvSpPr>
        <p:spPr>
          <a:xfrm>
            <a:off x="18381346" y="6356350"/>
            <a:ext cx="4114800" cy="36512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ctr"/>
          <a:lstStyle>
            <a:defPPr>
              <a:defRPr lang="en-US"/>
            </a:defPPr>
            <a:lvl1pPr marL="0" algn="l" defTabSz="914400" rtl="0" eaLnBrk="1" latinLnBrk="0" hangingPunct="1">
              <a:defRPr sz="1000" b="0" i="0" kern="1200">
                <a:solidFill>
                  <a:srgbClr val="E7E1E0"/>
                </a:solidFill>
                <a:latin typeface="Outfit Medium" pitchFamily="2" charset="0"/>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en-US"/>
          </a:p>
        </p:txBody>
      </p:sp>
      <p:sp>
        <p:nvSpPr>
          <p:cNvPr id="15" name="Text Placeholder 7">
            <a:extLst>
              <a:ext uri="{FF2B5EF4-FFF2-40B4-BE49-F238E27FC236}">
                <a16:creationId xmlns:a16="http://schemas.microsoft.com/office/drawing/2014/main" id="{8EFC9D3E-BCE6-8833-2784-3DBA051FD012}"/>
              </a:ext>
            </a:extLst>
          </p:cNvPr>
          <p:cNvSpPr>
            <a:spLocks noGrp="1"/>
          </p:cNvSpPr>
          <p:nvPr/>
        </p:nvSpPr>
        <p:spPr>
          <a:xfrm>
            <a:off x="19400200" y="3948263"/>
            <a:ext cx="5680075" cy="660537"/>
          </a:xfrm>
          <a:prstGeom prst="rect">
            <a:avLst/>
          </a:prstGeom>
        </p:spPr>
        <p:style>
          <a:lnRef idx="0">
            <a:scrgbClr r="0" g="0" b="0"/>
          </a:lnRef>
          <a:fillRef idx="0">
            <a:scrgbClr r="0" g="0" b="0"/>
          </a:fillRef>
          <a:effectRef idx="0">
            <a:scrgbClr r="0" g="0" b="0"/>
          </a:effectRef>
          <a:fontRef idx="major"/>
        </p:style>
        <p:txBody>
          <a:bodyPr/>
          <a:lstStyle>
            <a:lvl1pPr marL="0" indent="0" algn="ctr" defTabSz="914400" rtl="0" eaLnBrk="1" latinLnBrk="0" hangingPunct="1">
              <a:lnSpc>
                <a:spcPts val="6039"/>
              </a:lnSpc>
              <a:spcBef>
                <a:spcPts val="1000"/>
              </a:spcBef>
              <a:buFont typeface="Arial" panose="020B0604020202020204" pitchFamily="34" charset="0"/>
              <a:buNone/>
              <a:defRPr sz="2000" b="0" i="0" kern="1200" spc="0">
                <a:solidFill>
                  <a:srgbClr val="E7E1E0"/>
                </a:solidFill>
                <a:latin typeface="Outfit" pitchFamily="2"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a:p>
        </p:txBody>
      </p:sp>
      <p:sp>
        <p:nvSpPr>
          <p:cNvPr id="16" name="Text Placeholder 8">
            <a:extLst>
              <a:ext uri="{FF2B5EF4-FFF2-40B4-BE49-F238E27FC236}">
                <a16:creationId xmlns:a16="http://schemas.microsoft.com/office/drawing/2014/main" id="{0688AA09-681E-6CB3-415D-C2ECD136AFA4}"/>
              </a:ext>
            </a:extLst>
          </p:cNvPr>
          <p:cNvSpPr>
            <a:spLocks noGrp="1"/>
          </p:cNvSpPr>
          <p:nvPr/>
        </p:nvSpPr>
        <p:spPr>
          <a:xfrm>
            <a:off x="19400200" y="1891058"/>
            <a:ext cx="5680075" cy="658260"/>
          </a:xfrm>
          <a:prstGeom prst="rect">
            <a:avLst/>
          </a:prstGeom>
        </p:spPr>
        <p:style>
          <a:lnRef idx="0">
            <a:scrgbClr r="0" g="0" b="0"/>
          </a:lnRef>
          <a:fillRef idx="0">
            <a:scrgbClr r="0" g="0" b="0"/>
          </a:fillRef>
          <a:effectRef idx="0">
            <a:scrgbClr r="0" g="0" b="0"/>
          </a:effectRef>
          <a:fontRef idx="major"/>
        </p:style>
        <p:txBody>
          <a:bodyPr/>
          <a:lstStyle>
            <a:lvl1pPr marL="0" indent="0" algn="ctr" defTabSz="914400" rtl="0" eaLnBrk="1" latinLnBrk="0" hangingPunct="1">
              <a:lnSpc>
                <a:spcPts val="6039"/>
              </a:lnSpc>
              <a:spcBef>
                <a:spcPts val="1000"/>
              </a:spcBef>
              <a:buFont typeface="Arial" panose="020B0604020202020204" pitchFamily="34" charset="0"/>
              <a:buNone/>
              <a:defRPr sz="5200" b="0" i="0" kern="1200" spc="-150">
                <a:solidFill>
                  <a:srgbClr val="E7E1E0"/>
                </a:solidFill>
                <a:latin typeface="Outfit Medium" pitchFamily="2"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a:p>
        </p:txBody>
      </p:sp>
      <p:sp>
        <p:nvSpPr>
          <p:cNvPr id="17" name="Text Placeholder 9">
            <a:extLst>
              <a:ext uri="{FF2B5EF4-FFF2-40B4-BE49-F238E27FC236}">
                <a16:creationId xmlns:a16="http://schemas.microsoft.com/office/drawing/2014/main" id="{6C369151-085A-AA6B-F3DA-78430408BB35}"/>
              </a:ext>
            </a:extLst>
          </p:cNvPr>
          <p:cNvSpPr>
            <a:spLocks noGrp="1"/>
          </p:cNvSpPr>
          <p:nvPr/>
        </p:nvSpPr>
        <p:spPr>
          <a:xfrm>
            <a:off x="19400200" y="2654749"/>
            <a:ext cx="5680075" cy="693264"/>
          </a:xfrm>
          <a:prstGeom prst="rect">
            <a:avLst/>
          </a:prstGeom>
        </p:spPr>
        <p:style>
          <a:lnRef idx="0">
            <a:scrgbClr r="0" g="0" b="0"/>
          </a:lnRef>
          <a:fillRef idx="0">
            <a:scrgbClr r="0" g="0" b="0"/>
          </a:fillRef>
          <a:effectRef idx="0">
            <a:scrgbClr r="0" g="0" b="0"/>
          </a:effectRef>
          <a:fontRef idx="major"/>
        </p:style>
        <p:txBody>
          <a:bodyPr/>
          <a:lstStyle>
            <a:lvl1pPr marL="0" indent="0" algn="ctr" defTabSz="914400" rtl="0" eaLnBrk="1" latinLnBrk="0" hangingPunct="1">
              <a:lnSpc>
                <a:spcPts val="6039"/>
              </a:lnSpc>
              <a:spcBef>
                <a:spcPts val="1000"/>
              </a:spcBef>
              <a:buFont typeface="Arial" panose="020B0604020202020204" pitchFamily="34" charset="0"/>
              <a:buNone/>
              <a:defRPr sz="5200" b="0" i="0" kern="1200" spc="-150">
                <a:solidFill>
                  <a:srgbClr val="E7E1E0"/>
                </a:solidFill>
                <a:latin typeface="Outfit Medium" pitchFamily="2"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5200" b="0" i="0" kern="1200">
                <a:solidFill>
                  <a:schemeClr val="tx1"/>
                </a:solidFill>
                <a:latin typeface="Outfit Medium" pitchFamily="2"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a:p>
        </p:txBody>
      </p:sp>
      <p:sp>
        <p:nvSpPr>
          <p:cNvPr id="18" name="Picture Placeholder 10">
            <a:extLst>
              <a:ext uri="{FF2B5EF4-FFF2-40B4-BE49-F238E27FC236}">
                <a16:creationId xmlns:a16="http://schemas.microsoft.com/office/drawing/2014/main" id="{B2CDE919-4481-B623-60E0-07B369DA20F0}"/>
              </a:ext>
            </a:extLst>
          </p:cNvPr>
          <p:cNvSpPr>
            <a:spLocks noGrp="1"/>
          </p:cNvSpPr>
          <p:nvPr/>
        </p:nvSpPr>
        <p:spPr>
          <a:xfrm>
            <a:off x="16312198" y="185753"/>
            <a:ext cx="867600" cy="147600"/>
          </a:xfrm>
          <a:prstGeom prst="rect">
            <a:avLst/>
          </a:prstGeom>
          <a:blipFill>
            <a:blip r:embed="rId2"/>
            <a:stretch>
              <a:fillRect/>
            </a:stretch>
          </a:blipFill>
        </p:spPr>
        <p:style>
          <a:lnRef idx="0">
            <a:scrgbClr r="0" g="0" b="0"/>
          </a:lnRef>
          <a:fillRef idx="0">
            <a:scrgbClr r="0" g="0" b="0"/>
          </a:fillRef>
          <a:effectRef idx="0">
            <a:scrgbClr r="0" g="0" b="0"/>
          </a:effectRef>
          <a:fontRef idx="major"/>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a:p>
        </p:txBody>
      </p:sp>
      <p:sp>
        <p:nvSpPr>
          <p:cNvPr id="19" name="Picture Placeholder 11">
            <a:extLst>
              <a:ext uri="{FF2B5EF4-FFF2-40B4-BE49-F238E27FC236}">
                <a16:creationId xmlns:a16="http://schemas.microsoft.com/office/drawing/2014/main" id="{DDB84F22-8B89-2FCD-7C35-7CC8108E8AB9}"/>
              </a:ext>
            </a:extLst>
          </p:cNvPr>
          <p:cNvSpPr>
            <a:spLocks noGrp="1"/>
          </p:cNvSpPr>
          <p:nvPr/>
        </p:nvSpPr>
        <p:spPr>
          <a:xfrm>
            <a:off x="20800237" y="4327752"/>
            <a:ext cx="2880000" cy="18000"/>
          </a:xfrm>
          <a:custGeom>
            <a:avLst/>
            <a:gdLst>
              <a:gd name="connsiteX0" fmla="*/ 0 w 12189600"/>
              <a:gd name="connsiteY0" fmla="*/ 0 h 6850800"/>
              <a:gd name="connsiteX1" fmla="*/ 12189600 w 12189600"/>
              <a:gd name="connsiteY1" fmla="*/ 0 h 6850800"/>
              <a:gd name="connsiteX2" fmla="*/ 12189600 w 12189600"/>
              <a:gd name="connsiteY2" fmla="*/ 6850800 h 6850800"/>
              <a:gd name="connsiteX3" fmla="*/ 0 w 12189600"/>
              <a:gd name="connsiteY3" fmla="*/ 6850800 h 6850800"/>
            </a:gdLst>
            <a:ahLst/>
            <a:cxnLst>
              <a:cxn ang="0">
                <a:pos x="connsiteX0" y="connsiteY0"/>
              </a:cxn>
              <a:cxn ang="0">
                <a:pos x="connsiteX1" y="connsiteY1"/>
              </a:cxn>
              <a:cxn ang="0">
                <a:pos x="connsiteX2" y="connsiteY2"/>
              </a:cxn>
              <a:cxn ang="0">
                <a:pos x="connsiteX3" y="connsiteY3"/>
              </a:cxn>
            </a:cxnLst>
            <a:rect l="l" t="t" r="r" b="b"/>
            <a:pathLst>
              <a:path w="12189600" h="6850800">
                <a:moveTo>
                  <a:pt x="0" y="0"/>
                </a:moveTo>
                <a:lnTo>
                  <a:pt x="12189600" y="0"/>
                </a:lnTo>
                <a:lnTo>
                  <a:pt x="12189600" y="6850800"/>
                </a:lnTo>
                <a:lnTo>
                  <a:pt x="0" y="6850800"/>
                </a:lnTo>
                <a:close/>
              </a:path>
            </a:pathLst>
          </a:custGeom>
          <a:gradFill>
            <a:gsLst>
              <a:gs pos="2000">
                <a:srgbClr val="E5B33F"/>
              </a:gs>
              <a:gs pos="35000">
                <a:srgbClr val="BEA796"/>
              </a:gs>
              <a:gs pos="64000">
                <a:srgbClr val="EC6EC1"/>
              </a:gs>
              <a:gs pos="98000">
                <a:srgbClr val="EC6486"/>
              </a:gs>
            </a:gsLst>
            <a:lin ang="0" scaled="0"/>
          </a:gradFill>
        </p:spPr>
        <p:style>
          <a:lnRef idx="0">
            <a:scrgbClr r="0" g="0" b="0"/>
          </a:lnRef>
          <a:fillRef idx="0">
            <a:scrgbClr r="0" g="0" b="0"/>
          </a:fillRef>
          <a:effectRef idx="0">
            <a:scrgbClr r="0" g="0" b="0"/>
          </a:effectRef>
          <a:fontRef idx="major"/>
        </p:style>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 kern="1200">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endParaRPr lang="en-US"/>
          </a:p>
        </p:txBody>
      </p:sp>
      <p:pic>
        <p:nvPicPr>
          <p:cNvPr id="24" name="Picture 23">
            <a:extLst>
              <a:ext uri="{FF2B5EF4-FFF2-40B4-BE49-F238E27FC236}">
                <a16:creationId xmlns:a16="http://schemas.microsoft.com/office/drawing/2014/main" id="{0F97AB0E-C7F5-1C67-E28A-83214D187684}"/>
              </a:ext>
            </a:extLst>
          </p:cNvPr>
          <p:cNvPicPr>
            <a:picLocks noChangeAspect="1"/>
          </p:cNvPicPr>
          <p:nvPr/>
        </p:nvPicPr>
        <p:blipFill rotWithShape="1">
          <a:blip r:embed="rId3"/>
          <a:srcRect b="30652"/>
          <a:stretch/>
        </p:blipFill>
        <p:spPr>
          <a:xfrm>
            <a:off x="16312198" y="185753"/>
            <a:ext cx="864000" cy="144231"/>
          </a:xfrm>
          <a:prstGeom prst="rect">
            <a:avLst/>
          </a:prstGeom>
        </p:spPr>
      </p:pic>
      <p:sp>
        <p:nvSpPr>
          <p:cNvPr id="5" name="TextBox 4">
            <a:extLst>
              <a:ext uri="{FF2B5EF4-FFF2-40B4-BE49-F238E27FC236}">
                <a16:creationId xmlns:a16="http://schemas.microsoft.com/office/drawing/2014/main" id="{4407A8EA-68C9-4FA6-266F-1AF676935DAA}"/>
              </a:ext>
            </a:extLst>
          </p:cNvPr>
          <p:cNvSpPr txBox="1"/>
          <p:nvPr/>
        </p:nvSpPr>
        <p:spPr>
          <a:xfrm>
            <a:off x="17415886" y="2012139"/>
            <a:ext cx="9648701" cy="2015488"/>
          </a:xfrm>
          <a:prstGeom prst="rect">
            <a:avLst/>
          </a:prstGeom>
          <a:noFill/>
          <a:ln>
            <a:noFill/>
          </a:ln>
        </p:spPr>
        <p:txBody>
          <a:bodyPr wrap="square" lIns="91440" tIns="45720" rIns="91440" bIns="45720" anchor="t">
            <a:spAutoFit/>
          </a:bodyPr>
          <a:lstStyle/>
          <a:p>
            <a:pPr marL="0" marR="0" lvl="0" indent="0" algn="ctr" defTabSz="1219170" rtl="0" eaLnBrk="1" fontAlgn="auto" latinLnBrk="0" hangingPunct="1">
              <a:lnSpc>
                <a:spcPct val="80000"/>
              </a:lnSpc>
              <a:spcBef>
                <a:spcPts val="0"/>
              </a:spcBef>
              <a:spcAft>
                <a:spcPts val="1000"/>
              </a:spcAft>
              <a:buClr>
                <a:srgbClr val="000000"/>
              </a:buClr>
              <a:buSzTx/>
              <a:buFontTx/>
              <a:buNone/>
              <a:tabLst/>
              <a:defRPr/>
            </a:pPr>
            <a:r>
              <a:rPr lang="en-GB" sz="7200" b="1" dirty="0">
                <a:solidFill>
                  <a:srgbClr val="E7E1E0"/>
                </a:solidFill>
                <a:latin typeface="Outfit SemiBold" pitchFamily="2" charset="0"/>
                <a:sym typeface="Arial"/>
              </a:rPr>
              <a:t>Best practice forum:</a:t>
            </a:r>
          </a:p>
          <a:p>
            <a:pPr marL="0" marR="0" lvl="0" indent="0" algn="ctr" defTabSz="1219170" rtl="0" eaLnBrk="1" fontAlgn="auto" latinLnBrk="0" hangingPunct="1">
              <a:lnSpc>
                <a:spcPct val="80000"/>
              </a:lnSpc>
              <a:spcBef>
                <a:spcPts val="0"/>
              </a:spcBef>
              <a:spcAft>
                <a:spcPts val="1000"/>
              </a:spcAft>
              <a:buClr>
                <a:srgbClr val="000000"/>
              </a:buClr>
              <a:buSzTx/>
              <a:buFontTx/>
              <a:buNone/>
              <a:tabLst/>
              <a:defRPr/>
            </a:pPr>
            <a:r>
              <a:rPr lang="en-GB" sz="7200" b="1" dirty="0">
                <a:solidFill>
                  <a:srgbClr val="E7E1E0"/>
                </a:solidFill>
                <a:latin typeface="Outfit SemiBold" pitchFamily="2" charset="0"/>
                <a:sym typeface="Arial"/>
              </a:rPr>
              <a:t>marketing innovation</a:t>
            </a:r>
            <a:endParaRPr lang="en-GB" sz="4000" b="1" u="none" strike="noStrike" kern="1200" cap="none" normalizeH="0" baseline="0" noProof="0" dirty="0">
              <a:ln>
                <a:noFill/>
              </a:ln>
              <a:solidFill>
                <a:srgbClr val="E7E1E0"/>
              </a:solidFill>
              <a:effectLst/>
              <a:uLnTx/>
              <a:uFillTx/>
              <a:latin typeface="Outfit SemiBold" pitchFamily="2" charset="0"/>
            </a:endParaRPr>
          </a:p>
        </p:txBody>
      </p:sp>
      <p:pic>
        <p:nvPicPr>
          <p:cNvPr id="2" name="Picture 1">
            <a:extLst>
              <a:ext uri="{FF2B5EF4-FFF2-40B4-BE49-F238E27FC236}">
                <a16:creationId xmlns:a16="http://schemas.microsoft.com/office/drawing/2014/main" id="{BCA527AC-876B-FC4F-B02A-205B87A15C93}"/>
              </a:ext>
            </a:extLst>
          </p:cNvPr>
          <p:cNvPicPr>
            <a:picLocks noChangeAspect="1"/>
          </p:cNvPicPr>
          <p:nvPr/>
        </p:nvPicPr>
        <p:blipFill>
          <a:blip r:embed="rId4"/>
          <a:srcRect/>
          <a:stretch/>
        </p:blipFill>
        <p:spPr>
          <a:xfrm>
            <a:off x="27855983" y="6453122"/>
            <a:ext cx="280299" cy="235234"/>
          </a:xfrm>
          <a:prstGeom prst="rect">
            <a:avLst/>
          </a:prstGeom>
        </p:spPr>
      </p:pic>
      <p:sp>
        <p:nvSpPr>
          <p:cNvPr id="3" name="Rectangle 2">
            <a:extLst>
              <a:ext uri="{FF2B5EF4-FFF2-40B4-BE49-F238E27FC236}">
                <a16:creationId xmlns:a16="http://schemas.microsoft.com/office/drawing/2014/main" id="{1C98AA5B-D05B-6E5C-9432-88E602FC81CB}"/>
              </a:ext>
            </a:extLst>
          </p:cNvPr>
          <p:cNvSpPr/>
          <p:nvPr/>
        </p:nvSpPr>
        <p:spPr>
          <a:xfrm>
            <a:off x="0" y="0"/>
            <a:ext cx="12192000" cy="6858000"/>
          </a:xfrm>
          <a:prstGeom prst="rect">
            <a:avLst/>
          </a:prstGeom>
          <a:solidFill>
            <a:srgbClr val="343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84848"/>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017B7072-0086-AC32-4350-47228AFC2476}"/>
              </a:ext>
            </a:extLst>
          </p:cNvPr>
          <p:cNvSpPr/>
          <p:nvPr/>
        </p:nvSpPr>
        <p:spPr>
          <a:xfrm rot="2700000">
            <a:off x="-639191" y="-3306191"/>
            <a:ext cx="13470380" cy="13470380"/>
          </a:xfrm>
          <a:custGeom>
            <a:avLst/>
            <a:gdLst>
              <a:gd name="connsiteX0" fmla="*/ 0 w 13470380"/>
              <a:gd name="connsiteY0" fmla="*/ 8621045 h 13470380"/>
              <a:gd name="connsiteX1" fmla="*/ 4019624 w 13470380"/>
              <a:gd name="connsiteY1" fmla="*/ 4601422 h 13470380"/>
              <a:gd name="connsiteX2" fmla="*/ 4602205 w 13470380"/>
              <a:gd name="connsiteY2" fmla="*/ 4601590 h 13470380"/>
              <a:gd name="connsiteX3" fmla="*/ 4602204 w 13470380"/>
              <a:gd name="connsiteY3" fmla="*/ 4018841 h 13470380"/>
              <a:gd name="connsiteX4" fmla="*/ 8621045 w 13470380"/>
              <a:gd name="connsiteY4" fmla="*/ 0 h 13470380"/>
              <a:gd name="connsiteX5" fmla="*/ 8868177 w 13470380"/>
              <a:gd name="connsiteY5" fmla="*/ 247132 h 13470380"/>
              <a:gd name="connsiteX6" fmla="*/ 8868177 w 13470380"/>
              <a:gd name="connsiteY6" fmla="*/ 4602823 h 13470380"/>
              <a:gd name="connsiteX7" fmla="*/ 13225127 w 13470380"/>
              <a:gd name="connsiteY7" fmla="*/ 4604082 h 13470380"/>
              <a:gd name="connsiteX8" fmla="*/ 13470380 w 13470380"/>
              <a:gd name="connsiteY8" fmla="*/ 4849335 h 13470380"/>
              <a:gd name="connsiteX9" fmla="*/ 9450751 w 13470380"/>
              <a:gd name="connsiteY9" fmla="*/ 8868964 h 13470380"/>
              <a:gd name="connsiteX10" fmla="*/ 8868177 w 13470380"/>
              <a:gd name="connsiteY10" fmla="*/ 8868796 h 13470380"/>
              <a:gd name="connsiteX11" fmla="*/ 8868177 w 13470380"/>
              <a:gd name="connsiteY11" fmla="*/ 9451539 h 13470380"/>
              <a:gd name="connsiteX12" fmla="*/ 4849336 w 13470380"/>
              <a:gd name="connsiteY12" fmla="*/ 13470380 h 13470380"/>
              <a:gd name="connsiteX13" fmla="*/ 4602204 w 13470380"/>
              <a:gd name="connsiteY13" fmla="*/ 13223249 h 13470380"/>
              <a:gd name="connsiteX14" fmla="*/ 4602205 w 13470380"/>
              <a:gd name="connsiteY14" fmla="*/ 8867564 h 13470380"/>
              <a:gd name="connsiteX15" fmla="*/ 245260 w 13470380"/>
              <a:gd name="connsiteY15" fmla="*/ 8866305 h 1347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70380" h="13470380">
                <a:moveTo>
                  <a:pt x="0" y="8621045"/>
                </a:moveTo>
                <a:lnTo>
                  <a:pt x="4019624" y="4601422"/>
                </a:lnTo>
                <a:lnTo>
                  <a:pt x="4602205" y="4601590"/>
                </a:lnTo>
                <a:lnTo>
                  <a:pt x="4602204" y="4018841"/>
                </a:lnTo>
                <a:lnTo>
                  <a:pt x="8621045" y="0"/>
                </a:lnTo>
                <a:lnTo>
                  <a:pt x="8868177" y="247132"/>
                </a:lnTo>
                <a:lnTo>
                  <a:pt x="8868177" y="4602823"/>
                </a:lnTo>
                <a:lnTo>
                  <a:pt x="13225127" y="4604082"/>
                </a:lnTo>
                <a:lnTo>
                  <a:pt x="13470380" y="4849335"/>
                </a:lnTo>
                <a:lnTo>
                  <a:pt x="9450751" y="8868964"/>
                </a:lnTo>
                <a:lnTo>
                  <a:pt x="8868177" y="8868796"/>
                </a:lnTo>
                <a:lnTo>
                  <a:pt x="8868177" y="9451539"/>
                </a:lnTo>
                <a:lnTo>
                  <a:pt x="4849336" y="13470380"/>
                </a:lnTo>
                <a:lnTo>
                  <a:pt x="4602204" y="13223249"/>
                </a:lnTo>
                <a:lnTo>
                  <a:pt x="4602205" y="8867564"/>
                </a:lnTo>
                <a:lnTo>
                  <a:pt x="245260" y="8866305"/>
                </a:lnTo>
                <a:close/>
              </a:path>
            </a:pathLst>
          </a:custGeom>
          <a:solidFill>
            <a:srgbClr val="211F1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7F4E3785-85AB-0E3D-6BCF-550FB89F5FCF}"/>
              </a:ext>
            </a:extLst>
          </p:cNvPr>
          <p:cNvPicPr>
            <a:picLocks noChangeAspect="1"/>
          </p:cNvPicPr>
          <p:nvPr/>
        </p:nvPicPr>
        <p:blipFill>
          <a:blip r:embed="rId5"/>
          <a:stretch>
            <a:fillRect/>
          </a:stretch>
        </p:blipFill>
        <p:spPr>
          <a:xfrm>
            <a:off x="4702457" y="1117335"/>
            <a:ext cx="2787086" cy="433104"/>
          </a:xfrm>
          <a:prstGeom prst="rect">
            <a:avLst/>
          </a:prstGeom>
        </p:spPr>
      </p:pic>
      <p:sp>
        <p:nvSpPr>
          <p:cNvPr id="10" name="TextBox 9">
            <a:extLst>
              <a:ext uri="{FF2B5EF4-FFF2-40B4-BE49-F238E27FC236}">
                <a16:creationId xmlns:a16="http://schemas.microsoft.com/office/drawing/2014/main" id="{7771F07F-5FAE-5F36-3643-E08B6F4C302A}"/>
              </a:ext>
            </a:extLst>
          </p:cNvPr>
          <p:cNvSpPr txBox="1"/>
          <p:nvPr/>
        </p:nvSpPr>
        <p:spPr>
          <a:xfrm>
            <a:off x="1692407" y="2549318"/>
            <a:ext cx="8786860" cy="2420021"/>
          </a:xfrm>
          <a:prstGeom prst="rect">
            <a:avLst/>
          </a:prstGeom>
          <a:noFill/>
        </p:spPr>
        <p:txBody>
          <a:bodyPr wrap="square">
            <a:spAutoFit/>
          </a:bodyPr>
          <a:lstStyle/>
          <a:p>
            <a:pPr marL="0" marR="0" lvl="0" indent="0" algn="ctr" defTabSz="1219170" rtl="0" eaLnBrk="1" fontAlgn="auto" latinLnBrk="0" hangingPunct="1">
              <a:lnSpc>
                <a:spcPct val="80000"/>
              </a:lnSpc>
              <a:spcBef>
                <a:spcPts val="0"/>
              </a:spcBef>
              <a:spcAft>
                <a:spcPts val="1200"/>
              </a:spcAft>
              <a:buClr>
                <a:srgbClr val="000000"/>
              </a:buClr>
              <a:buSzTx/>
              <a:buFontTx/>
              <a:buNone/>
              <a:tabLst/>
              <a:defRPr/>
            </a:pPr>
            <a:r>
              <a:rPr lang="en-GB" sz="3200" b="1" dirty="0">
                <a:solidFill>
                  <a:schemeClr val="bg1"/>
                </a:solidFill>
                <a:latin typeface="Outfit SemiBold" pitchFamily="2" charset="0"/>
                <a:sym typeface="Arial"/>
              </a:rPr>
              <a:t>BEST PRACTICE FORUM:</a:t>
            </a:r>
          </a:p>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lang="en-GB" sz="7200" b="1" dirty="0">
                <a:gradFill>
                  <a:gsLst>
                    <a:gs pos="2000">
                      <a:srgbClr val="E5B33F"/>
                    </a:gs>
                    <a:gs pos="35000">
                      <a:srgbClr val="BEA796"/>
                    </a:gs>
                    <a:gs pos="64000">
                      <a:srgbClr val="EC6EC1"/>
                    </a:gs>
                    <a:gs pos="98000">
                      <a:srgbClr val="EC6486"/>
                    </a:gs>
                  </a:gsLst>
                  <a:lin ang="0" scaled="0"/>
                </a:gradFill>
                <a:latin typeface="Outfit SemiBold" pitchFamily="2" charset="0"/>
                <a:sym typeface="Arial"/>
              </a:rPr>
              <a:t>MARKETING INNOVATION</a:t>
            </a:r>
            <a:endParaRPr lang="en-GB" sz="7200" b="1" dirty="0">
              <a:gradFill>
                <a:gsLst>
                  <a:gs pos="2000">
                    <a:srgbClr val="E5B33F"/>
                  </a:gs>
                  <a:gs pos="35000">
                    <a:srgbClr val="BEA796"/>
                  </a:gs>
                  <a:gs pos="64000">
                    <a:srgbClr val="EC6EC1"/>
                  </a:gs>
                  <a:gs pos="98000">
                    <a:srgbClr val="EC6486"/>
                  </a:gs>
                </a:gsLst>
                <a:lin ang="0" scaled="0"/>
              </a:gradFill>
              <a:latin typeface="Outfit SemiBold" pitchFamily="2" charset="0"/>
            </a:endParaRPr>
          </a:p>
        </p:txBody>
      </p:sp>
    </p:spTree>
    <p:extLst>
      <p:ext uri="{BB962C8B-B14F-4D97-AF65-F5344CB8AC3E}">
        <p14:creationId xmlns:p14="http://schemas.microsoft.com/office/powerpoint/2010/main" val="1955611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D031-ECD2-4DD8-6B31-E67D4E52F146}"/>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3ABDDEC-430A-557A-A415-28C3113A5336}"/>
              </a:ext>
            </a:extLst>
          </p:cNvPr>
          <p:cNvPicPr>
            <a:picLocks noChangeAspect="1"/>
          </p:cNvPicPr>
          <p:nvPr/>
        </p:nvPicPr>
        <p:blipFill>
          <a:blip r:embed="rId3"/>
          <a:stretch>
            <a:fillRect/>
          </a:stretch>
        </p:blipFill>
        <p:spPr>
          <a:xfrm>
            <a:off x="23204800" y="258230"/>
            <a:ext cx="1006631" cy="156427"/>
          </a:xfrm>
          <a:prstGeom prst="rect">
            <a:avLst/>
          </a:prstGeom>
        </p:spPr>
      </p:pic>
      <p:pic>
        <p:nvPicPr>
          <p:cNvPr id="3" name="Picture 2">
            <a:extLst>
              <a:ext uri="{FF2B5EF4-FFF2-40B4-BE49-F238E27FC236}">
                <a16:creationId xmlns:a16="http://schemas.microsoft.com/office/drawing/2014/main" id="{1DA0D2A4-17FF-B1B1-96C9-8691257BD698}"/>
              </a:ext>
            </a:extLst>
          </p:cNvPr>
          <p:cNvPicPr>
            <a:picLocks noChangeAspect="1"/>
          </p:cNvPicPr>
          <p:nvPr/>
        </p:nvPicPr>
        <p:blipFill>
          <a:blip r:embed="rId4"/>
          <a:srcRect/>
          <a:stretch/>
        </p:blipFill>
        <p:spPr>
          <a:xfrm>
            <a:off x="24038234" y="6453122"/>
            <a:ext cx="280299" cy="235234"/>
          </a:xfrm>
          <a:prstGeom prst="rect">
            <a:avLst/>
          </a:prstGeom>
        </p:spPr>
      </p:pic>
      <p:sp>
        <p:nvSpPr>
          <p:cNvPr id="4" name="TextBox 3">
            <a:extLst>
              <a:ext uri="{FF2B5EF4-FFF2-40B4-BE49-F238E27FC236}">
                <a16:creationId xmlns:a16="http://schemas.microsoft.com/office/drawing/2014/main" id="{6B0A05CE-0771-3F1D-B5CD-A6BF80C8A10A}"/>
              </a:ext>
            </a:extLst>
          </p:cNvPr>
          <p:cNvSpPr txBox="1"/>
          <p:nvPr/>
        </p:nvSpPr>
        <p:spPr>
          <a:xfrm>
            <a:off x="589799" y="893561"/>
            <a:ext cx="4142992" cy="5404043"/>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ALDI UK: </a:t>
            </a:r>
            <a:br>
              <a:rPr lang="en-GB" sz="4000" b="1" dirty="0">
                <a:gradFill>
                  <a:gsLst>
                    <a:gs pos="1000">
                      <a:srgbClr val="FFD700"/>
                    </a:gs>
                    <a:gs pos="35000">
                      <a:srgbClr val="D299D8"/>
                    </a:gs>
                    <a:gs pos="63000">
                      <a:srgbClr val="ED70C8"/>
                    </a:gs>
                    <a:gs pos="98000">
                      <a:srgbClr val="FF268B"/>
                    </a:gs>
                  </a:gsLst>
                  <a:lin ang="0" scaled="0"/>
                </a:gradFill>
                <a:latin typeface="Outfit"/>
              </a:rPr>
            </a:br>
            <a:r>
              <a:rPr lang="en-GB" sz="4000" b="1" dirty="0">
                <a:gradFill>
                  <a:gsLst>
                    <a:gs pos="1000">
                      <a:srgbClr val="FFD700"/>
                    </a:gs>
                    <a:gs pos="35000">
                      <a:srgbClr val="D299D8"/>
                    </a:gs>
                    <a:gs pos="63000">
                      <a:srgbClr val="ED70C8"/>
                    </a:gs>
                    <a:gs pos="98000">
                      <a:srgbClr val="FF268B"/>
                    </a:gs>
                  </a:gsLst>
                  <a:lin ang="0" scaled="0"/>
                </a:gradFill>
                <a:latin typeface="Outfit"/>
              </a:rPr>
              <a:t>COLIN THE CATERPILLAR CAKE</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70" normalizeH="0" noProof="0" dirty="0">
                <a:ln>
                  <a:noFill/>
                </a:ln>
                <a:solidFill>
                  <a:prstClr val="white"/>
                </a:solidFill>
                <a:effectLst/>
                <a:uLnTx/>
                <a:uFillTx/>
                <a:latin typeface="Outfit Thin" pitchFamily="2" charset="0"/>
                <a:ea typeface="+mn-ea"/>
                <a:cs typeface="+mn-cs"/>
              </a:rPr>
              <a:t>Aldi reacted to their ongoing war with M&amp;S by creating social content and ads making fun of the spat.</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Use of tabloid buzz</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Bravery to poke gentle fun at a rival</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Turned negative into a positive</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Legal repercussions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Misfiring of tone</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Negative perception of brand</a:t>
            </a: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9" name="Rectangle 8">
            <a:extLst>
              <a:ext uri="{FF2B5EF4-FFF2-40B4-BE49-F238E27FC236}">
                <a16:creationId xmlns:a16="http://schemas.microsoft.com/office/drawing/2014/main" id="{421A5D41-15F8-825F-9F4D-801F540EA3EC}"/>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9BB0C1BF-0BDB-7C69-38B6-C718DD751D11}"/>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10</a:t>
            </a:fld>
            <a:endParaRPr lang="en-US" sz="1200" dirty="0">
              <a:solidFill>
                <a:schemeClr val="bg1"/>
              </a:solidFill>
              <a:latin typeface="Outfit Medium" pitchFamily="2" charset="0"/>
            </a:endParaRPr>
          </a:p>
        </p:txBody>
      </p:sp>
      <p:pic>
        <p:nvPicPr>
          <p:cNvPr id="15" name="Picture 14">
            <a:extLst>
              <a:ext uri="{FF2B5EF4-FFF2-40B4-BE49-F238E27FC236}">
                <a16:creationId xmlns:a16="http://schemas.microsoft.com/office/drawing/2014/main" id="{16107AF1-D1F9-C4F7-E1A1-5799C4A368C2}"/>
              </a:ext>
            </a:extLst>
          </p:cNvPr>
          <p:cNvPicPr>
            <a:picLocks noChangeAspect="1"/>
          </p:cNvPicPr>
          <p:nvPr/>
        </p:nvPicPr>
        <p:blipFill>
          <a:blip r:embed="rId4"/>
          <a:srcRect/>
          <a:stretch/>
        </p:blipFill>
        <p:spPr>
          <a:xfrm>
            <a:off x="11701583" y="6453122"/>
            <a:ext cx="280299" cy="235234"/>
          </a:xfrm>
          <a:prstGeom prst="rect">
            <a:avLst/>
          </a:prstGeom>
        </p:spPr>
      </p:pic>
      <p:pic>
        <p:nvPicPr>
          <p:cNvPr id="5" name="Picture 4" descr="A food item with a bug shaped object&#10;&#10;Description automatically generated with medium confidence">
            <a:extLst>
              <a:ext uri="{FF2B5EF4-FFF2-40B4-BE49-F238E27FC236}">
                <a16:creationId xmlns:a16="http://schemas.microsoft.com/office/drawing/2014/main" id="{E422FBD5-D63F-C855-F92A-292925A9CDF6}"/>
              </a:ext>
            </a:extLst>
          </p:cNvPr>
          <p:cNvPicPr>
            <a:picLocks noChangeAspect="1"/>
          </p:cNvPicPr>
          <p:nvPr/>
        </p:nvPicPr>
        <p:blipFill rotWithShape="1">
          <a:blip r:embed="rId5"/>
          <a:srcRect b="2593"/>
          <a:stretch/>
        </p:blipFill>
        <p:spPr>
          <a:xfrm>
            <a:off x="5026520" y="1746417"/>
            <a:ext cx="7156759" cy="3698329"/>
          </a:xfrm>
          <a:prstGeom prst="rect">
            <a:avLst/>
          </a:prstGeom>
        </p:spPr>
      </p:pic>
    </p:spTree>
    <p:extLst>
      <p:ext uri="{BB962C8B-B14F-4D97-AF65-F5344CB8AC3E}">
        <p14:creationId xmlns:p14="http://schemas.microsoft.com/office/powerpoint/2010/main" val="111081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B113-918D-A66E-CBA8-361CAE1F4E5E}"/>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3854AB6-D86A-6970-FEF3-7CF8ECC15849}"/>
              </a:ext>
            </a:extLst>
          </p:cNvPr>
          <p:cNvPicPr>
            <a:picLocks noChangeAspect="1"/>
          </p:cNvPicPr>
          <p:nvPr/>
        </p:nvPicPr>
        <p:blipFill>
          <a:blip r:embed="rId3"/>
          <a:stretch>
            <a:fillRect/>
          </a:stretch>
        </p:blipFill>
        <p:spPr>
          <a:xfrm>
            <a:off x="23314149" y="258230"/>
            <a:ext cx="1006631" cy="156427"/>
          </a:xfrm>
          <a:prstGeom prst="rect">
            <a:avLst/>
          </a:prstGeom>
        </p:spPr>
      </p:pic>
      <p:pic>
        <p:nvPicPr>
          <p:cNvPr id="3" name="Picture 2">
            <a:extLst>
              <a:ext uri="{FF2B5EF4-FFF2-40B4-BE49-F238E27FC236}">
                <a16:creationId xmlns:a16="http://schemas.microsoft.com/office/drawing/2014/main" id="{5E2CBA7F-9128-E544-37B6-21B35EEE49C4}"/>
              </a:ext>
            </a:extLst>
          </p:cNvPr>
          <p:cNvPicPr>
            <a:picLocks noChangeAspect="1"/>
          </p:cNvPicPr>
          <p:nvPr/>
        </p:nvPicPr>
        <p:blipFill>
          <a:blip r:embed="rId4"/>
          <a:srcRect/>
          <a:stretch/>
        </p:blipFill>
        <p:spPr>
          <a:xfrm>
            <a:off x="24147583" y="6453122"/>
            <a:ext cx="280299" cy="235234"/>
          </a:xfrm>
          <a:prstGeom prst="rect">
            <a:avLst/>
          </a:prstGeom>
        </p:spPr>
      </p:pic>
      <p:sp>
        <p:nvSpPr>
          <p:cNvPr id="6" name="TextBox 5">
            <a:extLst>
              <a:ext uri="{FF2B5EF4-FFF2-40B4-BE49-F238E27FC236}">
                <a16:creationId xmlns:a16="http://schemas.microsoft.com/office/drawing/2014/main" id="{39B25F34-A528-6E82-4E38-B7129B4F430B}"/>
              </a:ext>
            </a:extLst>
          </p:cNvPr>
          <p:cNvSpPr txBox="1"/>
          <p:nvPr/>
        </p:nvSpPr>
        <p:spPr>
          <a:xfrm>
            <a:off x="589798" y="893561"/>
            <a:ext cx="6395201"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HOW CAN YOU DO THIS?</a:t>
            </a:r>
          </a:p>
        </p:txBody>
      </p:sp>
      <p:sp>
        <p:nvSpPr>
          <p:cNvPr id="24" name="TextBox 23">
            <a:extLst>
              <a:ext uri="{FF2B5EF4-FFF2-40B4-BE49-F238E27FC236}">
                <a16:creationId xmlns:a16="http://schemas.microsoft.com/office/drawing/2014/main" id="{1B6CEA60-B740-76AA-C817-D12738DC5ED6}"/>
              </a:ext>
            </a:extLst>
          </p:cNvPr>
          <p:cNvSpPr txBox="1"/>
          <p:nvPr/>
        </p:nvSpPr>
        <p:spPr>
          <a:xfrm>
            <a:off x="1116337" y="3228441"/>
            <a:ext cx="2601789"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Spot opportunities outside of usual campaign cycle, the more local the better.</a:t>
            </a:r>
            <a:endParaRPr kumimoji="0" lang="en-US" u="none" strike="noStrike" kern="1200" cap="none" spc="0" normalizeH="0" baseline="0" noProof="0" dirty="0">
              <a:ln>
                <a:noFill/>
              </a:ln>
              <a:solidFill>
                <a:prstClr val="white"/>
              </a:solidFill>
              <a:effectLst/>
              <a:uLnTx/>
              <a:uFillTx/>
              <a:latin typeface="Outfit Light" pitchFamily="2" charset="0"/>
            </a:endParaRPr>
          </a:p>
        </p:txBody>
      </p:sp>
      <p:sp>
        <p:nvSpPr>
          <p:cNvPr id="25" name="TextBox 24">
            <a:extLst>
              <a:ext uri="{FF2B5EF4-FFF2-40B4-BE49-F238E27FC236}">
                <a16:creationId xmlns:a16="http://schemas.microsoft.com/office/drawing/2014/main" id="{46A12868-C5F4-64DB-4BAE-E6B37FF3F5B5}"/>
              </a:ext>
            </a:extLst>
          </p:cNvPr>
          <p:cNvSpPr txBox="1"/>
          <p:nvPr/>
        </p:nvSpPr>
        <p:spPr>
          <a:xfrm>
            <a:off x="4680165" y="3228441"/>
            <a:ext cx="2831668"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dirty="0">
                <a:solidFill>
                  <a:prstClr val="white"/>
                </a:solidFill>
                <a:latin typeface="Outfit Light" pitchFamily="2" charset="0"/>
              </a:rPr>
              <a:t>Keep your ear to the ground in terms of consumer attitudes towards the brand.</a:t>
            </a:r>
          </a:p>
        </p:txBody>
      </p:sp>
      <p:sp>
        <p:nvSpPr>
          <p:cNvPr id="26" name="TextBox 25">
            <a:extLst>
              <a:ext uri="{FF2B5EF4-FFF2-40B4-BE49-F238E27FC236}">
                <a16:creationId xmlns:a16="http://schemas.microsoft.com/office/drawing/2014/main" id="{FBA6E128-A492-1B4C-DA23-DA238BB5C3A3}"/>
              </a:ext>
            </a:extLst>
          </p:cNvPr>
          <p:cNvSpPr txBox="1"/>
          <p:nvPr/>
        </p:nvSpPr>
        <p:spPr>
          <a:xfrm>
            <a:off x="8593169" y="3228441"/>
            <a:ext cx="2363198"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Plan for known events such as holidays, festivals, current affairs.</a:t>
            </a:r>
          </a:p>
        </p:txBody>
      </p:sp>
      <p:sp>
        <p:nvSpPr>
          <p:cNvPr id="27" name="Oval 26">
            <a:extLst>
              <a:ext uri="{FF2B5EF4-FFF2-40B4-BE49-F238E27FC236}">
                <a16:creationId xmlns:a16="http://schemas.microsoft.com/office/drawing/2014/main" id="{09C803A0-137A-9813-72CB-DFE3E38D42EA}"/>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BE01BD0-4436-182C-7C84-05AA4F028FA0}"/>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ADED711-CFB3-B913-0900-A7C479F099C9}"/>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53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3BAF2-BC47-818D-1460-99F1968ACD02}"/>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94F54D3-1977-D94D-889F-16846233B1B9}"/>
              </a:ext>
            </a:extLst>
          </p:cNvPr>
          <p:cNvPicPr>
            <a:picLocks noChangeAspect="1"/>
          </p:cNvPicPr>
          <p:nvPr/>
        </p:nvPicPr>
        <p:blipFill>
          <a:blip r:embed="rId3"/>
          <a:stretch>
            <a:fillRect/>
          </a:stretch>
        </p:blipFill>
        <p:spPr>
          <a:xfrm>
            <a:off x="23517349" y="258230"/>
            <a:ext cx="1006631" cy="156427"/>
          </a:xfrm>
          <a:prstGeom prst="rect">
            <a:avLst/>
          </a:prstGeom>
        </p:spPr>
      </p:pic>
      <p:pic>
        <p:nvPicPr>
          <p:cNvPr id="13" name="Picture 12">
            <a:extLst>
              <a:ext uri="{FF2B5EF4-FFF2-40B4-BE49-F238E27FC236}">
                <a16:creationId xmlns:a16="http://schemas.microsoft.com/office/drawing/2014/main" id="{3A8720B2-8B9D-6D23-C44A-98FAD9D70CAD}"/>
              </a:ext>
            </a:extLst>
          </p:cNvPr>
          <p:cNvPicPr>
            <a:picLocks noChangeAspect="1"/>
          </p:cNvPicPr>
          <p:nvPr/>
        </p:nvPicPr>
        <p:blipFill rotWithShape="1">
          <a:blip r:embed="rId4"/>
          <a:srcRect b="30652"/>
          <a:stretch/>
        </p:blipFill>
        <p:spPr>
          <a:xfrm>
            <a:off x="12806998" y="185753"/>
            <a:ext cx="864000" cy="144231"/>
          </a:xfrm>
          <a:prstGeom prst="rect">
            <a:avLst/>
          </a:prstGeom>
        </p:spPr>
      </p:pic>
      <p:sp>
        <p:nvSpPr>
          <p:cNvPr id="14" name="Rectangle 13">
            <a:extLst>
              <a:ext uri="{FF2B5EF4-FFF2-40B4-BE49-F238E27FC236}">
                <a16:creationId xmlns:a16="http://schemas.microsoft.com/office/drawing/2014/main" id="{62722B36-DBBA-881D-AA59-8A18E989F2B2}"/>
              </a:ext>
            </a:extLst>
          </p:cNvPr>
          <p:cNvSpPr/>
          <p:nvPr/>
        </p:nvSpPr>
        <p:spPr>
          <a:xfrm>
            <a:off x="12806998" y="439315"/>
            <a:ext cx="11880000" cy="21600"/>
          </a:xfrm>
          <a:prstGeom prst="rect">
            <a:avLst/>
          </a:prstGeom>
          <a:gradFill>
            <a:gsLst>
              <a:gs pos="2000">
                <a:srgbClr val="E5B33F"/>
              </a:gs>
              <a:gs pos="35000">
                <a:srgbClr val="BEA796"/>
              </a:gs>
              <a:gs pos="64000">
                <a:srgbClr val="EC6EC1"/>
              </a:gs>
              <a:gs pos="98000">
                <a:srgbClr val="EC64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23EDE7-EC41-369A-B0BC-21651407396F}"/>
              </a:ext>
            </a:extLst>
          </p:cNvPr>
          <p:cNvPicPr>
            <a:picLocks noChangeAspect="1"/>
          </p:cNvPicPr>
          <p:nvPr/>
        </p:nvPicPr>
        <p:blipFill>
          <a:blip r:embed="rId5"/>
          <a:srcRect/>
          <a:stretch/>
        </p:blipFill>
        <p:spPr>
          <a:xfrm>
            <a:off x="24350783" y="6453122"/>
            <a:ext cx="280299" cy="235234"/>
          </a:xfrm>
          <a:prstGeom prst="rect">
            <a:avLst/>
          </a:prstGeom>
        </p:spPr>
      </p:pic>
      <p:sp>
        <p:nvSpPr>
          <p:cNvPr id="11" name="TextBox 10">
            <a:extLst>
              <a:ext uri="{FF2B5EF4-FFF2-40B4-BE49-F238E27FC236}">
                <a16:creationId xmlns:a16="http://schemas.microsoft.com/office/drawing/2014/main" id="{B8BACBE2-4630-B3CD-D523-89470E9AE568}"/>
              </a:ext>
            </a:extLst>
          </p:cNvPr>
          <p:cNvSpPr txBox="1"/>
          <p:nvPr/>
        </p:nvSpPr>
        <p:spPr>
          <a:xfrm>
            <a:off x="13981304" y="2386943"/>
            <a:ext cx="9527791" cy="1655325"/>
          </a:xfrm>
          <a:prstGeom prst="rect">
            <a:avLst/>
          </a:prstGeom>
          <a:noFill/>
        </p:spPr>
        <p:txBody>
          <a:bodyPr wrap="square" lIns="91440" tIns="45720" rIns="91440" bIns="45720" anchor="t">
            <a:spAutoFit/>
          </a:bodyPr>
          <a:lstStyle/>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r>
              <a:rPr lang="en-GB" sz="4500" b="1" dirty="0">
                <a:gradFill>
                  <a:gsLst>
                    <a:gs pos="1000">
                      <a:srgbClr val="FFD700"/>
                    </a:gs>
                    <a:gs pos="35000">
                      <a:srgbClr val="D299D8"/>
                    </a:gs>
                    <a:gs pos="63000">
                      <a:srgbClr val="ED70C8"/>
                    </a:gs>
                    <a:gs pos="98000">
                      <a:srgbClr val="FF268B"/>
                    </a:gs>
                  </a:gsLst>
                  <a:lin ang="0" scaled="0"/>
                </a:gradFill>
                <a:latin typeface="Outfit"/>
              </a:rPr>
              <a:t>2</a:t>
            </a:r>
            <a:r>
              <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 </a:t>
            </a:r>
          </a:p>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endParaRPr lang="en-GB" sz="4500" b="1" dirty="0">
              <a:gradFill>
                <a:gsLst>
                  <a:gs pos="1000">
                    <a:srgbClr val="FFD700"/>
                  </a:gs>
                  <a:gs pos="35000">
                    <a:srgbClr val="D299D8"/>
                  </a:gs>
                  <a:gs pos="63000">
                    <a:srgbClr val="ED70C8"/>
                  </a:gs>
                  <a:gs pos="98000">
                    <a:srgbClr val="FF268B"/>
                  </a:gs>
                </a:gsLst>
                <a:lin ang="0" scaled="0"/>
              </a:gradFill>
              <a:latin typeface="Outfit"/>
            </a:endParaRPr>
          </a:p>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r>
              <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FLIP THE SCRIPT</a:t>
            </a:r>
          </a:p>
        </p:txBody>
      </p:sp>
      <p:pic>
        <p:nvPicPr>
          <p:cNvPr id="4" name="Picture 3">
            <a:extLst>
              <a:ext uri="{FF2B5EF4-FFF2-40B4-BE49-F238E27FC236}">
                <a16:creationId xmlns:a16="http://schemas.microsoft.com/office/drawing/2014/main" id="{A8AAF008-3259-4032-EDDA-940CD4CF73FD}"/>
              </a:ext>
            </a:extLst>
          </p:cNvPr>
          <p:cNvPicPr>
            <a:picLocks noChangeAspect="1"/>
          </p:cNvPicPr>
          <p:nvPr/>
        </p:nvPicPr>
        <p:blipFill>
          <a:blip r:embed="rId3"/>
          <a:stretch>
            <a:fillRect/>
          </a:stretch>
        </p:blipFill>
        <p:spPr>
          <a:xfrm>
            <a:off x="10868149" y="258230"/>
            <a:ext cx="1006631" cy="156427"/>
          </a:xfrm>
          <a:prstGeom prst="rect">
            <a:avLst/>
          </a:prstGeom>
        </p:spPr>
      </p:pic>
      <p:sp>
        <p:nvSpPr>
          <p:cNvPr id="5" name="TextBox 4">
            <a:extLst>
              <a:ext uri="{FF2B5EF4-FFF2-40B4-BE49-F238E27FC236}">
                <a16:creationId xmlns:a16="http://schemas.microsoft.com/office/drawing/2014/main" id="{BD38BD4E-F2CC-7B04-1EE3-952AE5E09B75}"/>
              </a:ext>
            </a:extLst>
          </p:cNvPr>
          <p:cNvSpPr txBox="1"/>
          <p:nvPr/>
        </p:nvSpPr>
        <p:spPr>
          <a:xfrm>
            <a:off x="1332105" y="2812591"/>
            <a:ext cx="9527791" cy="1676677"/>
          </a:xfrm>
          <a:prstGeom prst="rect">
            <a:avLst/>
          </a:prstGeom>
          <a:noFill/>
        </p:spPr>
        <p:txBody>
          <a:bodyPr wrap="square" lIns="91440" tIns="45720" rIns="91440" bIns="45720" anchor="t">
            <a:spAutoFit/>
          </a:bodyPr>
          <a:lstStyle/>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r>
              <a:rPr lang="en-GB" sz="11500" b="1" dirty="0">
                <a:gradFill>
                  <a:gsLst>
                    <a:gs pos="1000">
                      <a:srgbClr val="FFD700"/>
                    </a:gs>
                    <a:gs pos="35000">
                      <a:srgbClr val="D299D8"/>
                    </a:gs>
                    <a:gs pos="63000">
                      <a:srgbClr val="ED70C8"/>
                    </a:gs>
                    <a:gs pos="98000">
                      <a:srgbClr val="FF268B"/>
                    </a:gs>
                  </a:gsLst>
                  <a:lin ang="0" scaled="0"/>
                </a:gradFill>
                <a:latin typeface="Outfit"/>
              </a:rPr>
              <a:t>02</a:t>
            </a:r>
          </a:p>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endParaRPr lang="en-GB" sz="4500" b="1" dirty="0">
              <a:gradFill>
                <a:gsLst>
                  <a:gs pos="1000">
                    <a:srgbClr val="FFD700"/>
                  </a:gs>
                  <a:gs pos="35000">
                    <a:srgbClr val="D299D8"/>
                  </a:gs>
                  <a:gs pos="63000">
                    <a:srgbClr val="ED70C8"/>
                  </a:gs>
                  <a:gs pos="98000">
                    <a:srgbClr val="FF268B"/>
                  </a:gs>
                </a:gsLst>
                <a:lin ang="0" scaled="0"/>
              </a:gradFill>
              <a:latin typeface="Outfit"/>
            </a:endParaRPr>
          </a:p>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lang="en-GB" sz="4500" b="1" dirty="0">
                <a:solidFill>
                  <a:schemeClr val="bg1"/>
                </a:solidFill>
                <a:latin typeface="Outfit"/>
              </a:rPr>
              <a:t>FLIP THE SCRIPT</a:t>
            </a:r>
            <a:endParaRPr kumimoji="0" lang="en-GB" sz="4500" b="1" i="0" u="none" strike="noStrike" kern="1200" cap="none" spc="0" normalizeH="0" baseline="0" noProof="0" dirty="0">
              <a:ln>
                <a:noFill/>
              </a:ln>
              <a:solidFill>
                <a:schemeClr val="bg1"/>
              </a:solidFill>
              <a:effectLst/>
              <a:uLnTx/>
              <a:uFillTx/>
              <a:latin typeface="Outfit"/>
            </a:endParaRPr>
          </a:p>
        </p:txBody>
      </p:sp>
    </p:spTree>
    <p:extLst>
      <p:ext uri="{BB962C8B-B14F-4D97-AF65-F5344CB8AC3E}">
        <p14:creationId xmlns:p14="http://schemas.microsoft.com/office/powerpoint/2010/main" val="349806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8696B-EC47-4047-FB50-CE81E7D5A82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90863DB-20D1-94B8-7B2B-3219AFA35FFB}"/>
              </a:ext>
            </a:extLst>
          </p:cNvPr>
          <p:cNvPicPr>
            <a:picLocks noChangeAspect="1"/>
          </p:cNvPicPr>
          <p:nvPr/>
        </p:nvPicPr>
        <p:blipFill>
          <a:blip r:embed="rId3"/>
          <a:stretch>
            <a:fillRect/>
          </a:stretch>
        </p:blipFill>
        <p:spPr>
          <a:xfrm>
            <a:off x="23294192" y="258230"/>
            <a:ext cx="1006631" cy="156427"/>
          </a:xfrm>
          <a:prstGeom prst="rect">
            <a:avLst/>
          </a:prstGeom>
        </p:spPr>
      </p:pic>
      <p:pic>
        <p:nvPicPr>
          <p:cNvPr id="3" name="Picture 2">
            <a:extLst>
              <a:ext uri="{FF2B5EF4-FFF2-40B4-BE49-F238E27FC236}">
                <a16:creationId xmlns:a16="http://schemas.microsoft.com/office/drawing/2014/main" id="{DDF2FD40-9D33-6541-1A96-E154CDDFD4F0}"/>
              </a:ext>
            </a:extLst>
          </p:cNvPr>
          <p:cNvPicPr>
            <a:picLocks noChangeAspect="1"/>
          </p:cNvPicPr>
          <p:nvPr/>
        </p:nvPicPr>
        <p:blipFill>
          <a:blip r:embed="rId4"/>
          <a:srcRect/>
          <a:stretch/>
        </p:blipFill>
        <p:spPr>
          <a:xfrm>
            <a:off x="24127626" y="6453122"/>
            <a:ext cx="280299" cy="235234"/>
          </a:xfrm>
          <a:prstGeom prst="rect">
            <a:avLst/>
          </a:prstGeom>
        </p:spPr>
      </p:pic>
      <p:sp>
        <p:nvSpPr>
          <p:cNvPr id="6" name="TextBox 5">
            <a:extLst>
              <a:ext uri="{FF2B5EF4-FFF2-40B4-BE49-F238E27FC236}">
                <a16:creationId xmlns:a16="http://schemas.microsoft.com/office/drawing/2014/main" id="{969681AD-FCBE-C9CB-4C6D-48007FDA6421}"/>
              </a:ext>
            </a:extLst>
          </p:cNvPr>
          <p:cNvSpPr txBox="1"/>
          <p:nvPr/>
        </p:nvSpPr>
        <p:spPr>
          <a:xfrm>
            <a:off x="589798" y="893561"/>
            <a:ext cx="6395201"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WHY DO THIS?</a:t>
            </a:r>
          </a:p>
        </p:txBody>
      </p:sp>
      <p:sp>
        <p:nvSpPr>
          <p:cNvPr id="25" name="TextBox 24">
            <a:extLst>
              <a:ext uri="{FF2B5EF4-FFF2-40B4-BE49-F238E27FC236}">
                <a16:creationId xmlns:a16="http://schemas.microsoft.com/office/drawing/2014/main" id="{3D8C1244-58C4-696E-2FB6-30981F88FA3B}"/>
              </a:ext>
            </a:extLst>
          </p:cNvPr>
          <p:cNvSpPr txBox="1"/>
          <p:nvPr/>
        </p:nvSpPr>
        <p:spPr>
          <a:xfrm>
            <a:off x="1116337" y="3505440"/>
            <a:ext cx="2601789"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Makes consumers </a:t>
            </a:r>
            <a:br>
              <a:rPr kumimoji="0" lang="en-GB" u="none" strike="noStrike" kern="1200" cap="none" spc="0" normalizeH="0" baseline="0" noProof="0" dirty="0">
                <a:ln>
                  <a:noFill/>
                </a:ln>
                <a:solidFill>
                  <a:prstClr val="white"/>
                </a:solidFill>
                <a:effectLst/>
                <a:uLnTx/>
                <a:uFillTx/>
                <a:latin typeface="Outfit Light" pitchFamily="2" charset="0"/>
              </a:rPr>
            </a:br>
            <a:r>
              <a:rPr kumimoji="0" lang="en-GB" u="none" strike="noStrike" kern="1200" cap="none" spc="0" normalizeH="0" baseline="0" noProof="0" dirty="0">
                <a:ln>
                  <a:noFill/>
                </a:ln>
                <a:solidFill>
                  <a:prstClr val="white"/>
                </a:solidFill>
                <a:effectLst/>
                <a:uLnTx/>
                <a:uFillTx/>
                <a:latin typeface="Outfit Light" pitchFamily="2" charset="0"/>
              </a:rPr>
              <a:t>re-assess the brand</a:t>
            </a:r>
            <a:endParaRPr kumimoji="0" lang="en-US" u="none" strike="noStrike" kern="1200" cap="none" spc="0" normalizeH="0" baseline="0" noProof="0" dirty="0">
              <a:ln>
                <a:noFill/>
              </a:ln>
              <a:solidFill>
                <a:prstClr val="white"/>
              </a:solidFill>
              <a:effectLst/>
              <a:uLnTx/>
              <a:uFillTx/>
              <a:latin typeface="Outfit Light" pitchFamily="2" charset="0"/>
            </a:endParaRPr>
          </a:p>
        </p:txBody>
      </p:sp>
      <p:sp>
        <p:nvSpPr>
          <p:cNvPr id="26" name="TextBox 25">
            <a:extLst>
              <a:ext uri="{FF2B5EF4-FFF2-40B4-BE49-F238E27FC236}">
                <a16:creationId xmlns:a16="http://schemas.microsoft.com/office/drawing/2014/main" id="{860ADE2E-C696-F9A6-5633-450D96C1B2D2}"/>
              </a:ext>
            </a:extLst>
          </p:cNvPr>
          <p:cNvSpPr txBox="1"/>
          <p:nvPr/>
        </p:nvSpPr>
        <p:spPr>
          <a:xfrm>
            <a:off x="4680165" y="3505440"/>
            <a:ext cx="2831668"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dirty="0">
                <a:solidFill>
                  <a:prstClr val="white"/>
                </a:solidFill>
                <a:latin typeface="Outfit Light" pitchFamily="2" charset="0"/>
              </a:rPr>
              <a:t>Opportunity for </a:t>
            </a:r>
            <a:br>
              <a:rPr lang="en-GB" dirty="0">
                <a:solidFill>
                  <a:prstClr val="white"/>
                </a:solidFill>
                <a:latin typeface="Outfit Light" pitchFamily="2" charset="0"/>
              </a:rPr>
            </a:br>
            <a:r>
              <a:rPr lang="en-GB" dirty="0">
                <a:solidFill>
                  <a:prstClr val="white"/>
                </a:solidFill>
                <a:latin typeface="Outfit Light" pitchFamily="2" charset="0"/>
              </a:rPr>
              <a:t>disruption and creativity</a:t>
            </a:r>
          </a:p>
        </p:txBody>
      </p:sp>
      <p:sp>
        <p:nvSpPr>
          <p:cNvPr id="27" name="TextBox 26">
            <a:extLst>
              <a:ext uri="{FF2B5EF4-FFF2-40B4-BE49-F238E27FC236}">
                <a16:creationId xmlns:a16="http://schemas.microsoft.com/office/drawing/2014/main" id="{0C941048-99AE-0093-CAEE-18E33BC28036}"/>
              </a:ext>
            </a:extLst>
          </p:cNvPr>
          <p:cNvSpPr txBox="1"/>
          <p:nvPr/>
        </p:nvSpPr>
        <p:spPr>
          <a:xfrm>
            <a:off x="8394066" y="3643939"/>
            <a:ext cx="2761404" cy="3693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Use of humour is built in</a:t>
            </a:r>
          </a:p>
        </p:txBody>
      </p:sp>
      <p:sp>
        <p:nvSpPr>
          <p:cNvPr id="28" name="Oval 27">
            <a:extLst>
              <a:ext uri="{FF2B5EF4-FFF2-40B4-BE49-F238E27FC236}">
                <a16:creationId xmlns:a16="http://schemas.microsoft.com/office/drawing/2014/main" id="{1A661EDA-DDF0-7407-DA79-0875B618899A}"/>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EAD7F33-11AA-411E-C69F-177B151F4A14}"/>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C1761E5-4C59-DD80-6A78-89830F4FBF10}"/>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541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D918A-AFEF-81D2-191F-C8DD3F02548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FA8CC76-4581-9194-5EF6-97FFE9DB8A06}"/>
              </a:ext>
            </a:extLst>
          </p:cNvPr>
          <p:cNvPicPr>
            <a:picLocks noChangeAspect="1"/>
          </p:cNvPicPr>
          <p:nvPr/>
        </p:nvPicPr>
        <p:blipFill>
          <a:blip r:embed="rId3"/>
          <a:stretch>
            <a:fillRect/>
          </a:stretch>
        </p:blipFill>
        <p:spPr>
          <a:xfrm>
            <a:off x="23326849" y="258230"/>
            <a:ext cx="1006631" cy="156427"/>
          </a:xfrm>
          <a:prstGeom prst="rect">
            <a:avLst/>
          </a:prstGeom>
        </p:spPr>
      </p:pic>
      <p:pic>
        <p:nvPicPr>
          <p:cNvPr id="3" name="Picture 2">
            <a:extLst>
              <a:ext uri="{FF2B5EF4-FFF2-40B4-BE49-F238E27FC236}">
                <a16:creationId xmlns:a16="http://schemas.microsoft.com/office/drawing/2014/main" id="{7610FBB8-C5EF-2BEA-0F79-D66C88372AE3}"/>
              </a:ext>
            </a:extLst>
          </p:cNvPr>
          <p:cNvPicPr>
            <a:picLocks noChangeAspect="1"/>
          </p:cNvPicPr>
          <p:nvPr/>
        </p:nvPicPr>
        <p:blipFill>
          <a:blip r:embed="rId4"/>
          <a:srcRect/>
          <a:stretch/>
        </p:blipFill>
        <p:spPr>
          <a:xfrm>
            <a:off x="24160283" y="6453122"/>
            <a:ext cx="280299" cy="235234"/>
          </a:xfrm>
          <a:prstGeom prst="rect">
            <a:avLst/>
          </a:prstGeom>
        </p:spPr>
      </p:pic>
      <p:sp>
        <p:nvSpPr>
          <p:cNvPr id="9" name="Rectangle 8">
            <a:extLst>
              <a:ext uri="{FF2B5EF4-FFF2-40B4-BE49-F238E27FC236}">
                <a16:creationId xmlns:a16="http://schemas.microsoft.com/office/drawing/2014/main" id="{BCA0F30D-AC71-00D0-C94E-961023943032}"/>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DA4BDF-2BAD-D67B-15D6-3E531B6CA2F6}"/>
              </a:ext>
            </a:extLst>
          </p:cNvPr>
          <p:cNvSpPr txBox="1"/>
          <p:nvPr/>
        </p:nvSpPr>
        <p:spPr>
          <a:xfrm>
            <a:off x="589799" y="893561"/>
            <a:ext cx="4142992" cy="4331955"/>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TESCO: </a:t>
            </a:r>
          </a:p>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PANCAKE DAY</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normalizeH="0" noProof="0" dirty="0">
                <a:ln>
                  <a:noFill/>
                </a:ln>
                <a:solidFill>
                  <a:prstClr val="white"/>
                </a:solidFill>
                <a:effectLst/>
                <a:uLnTx/>
                <a:uFillTx/>
                <a:latin typeface="Outfit Thin" pitchFamily="2" charset="0"/>
                <a:ea typeface="+mn-ea"/>
                <a:cs typeface="+mn-cs"/>
              </a:rPr>
              <a:t>An OOH campaign for Pancake Day in the UK.</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Overturning of the norm</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Simple execution</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Cultural moment</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Mistiming</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Misplacing</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p:txBody>
      </p:sp>
      <p:pic>
        <p:nvPicPr>
          <p:cNvPr id="7" name="Picture 6" descr="A sign under a bridge&#10;&#10;Description automatically generated">
            <a:extLst>
              <a:ext uri="{FF2B5EF4-FFF2-40B4-BE49-F238E27FC236}">
                <a16:creationId xmlns:a16="http://schemas.microsoft.com/office/drawing/2014/main" id="{F4CA00CE-C8EF-A00D-2E77-A3369B5A3914}"/>
              </a:ext>
            </a:extLst>
          </p:cNvPr>
          <p:cNvPicPr>
            <a:picLocks noChangeAspect="1"/>
          </p:cNvPicPr>
          <p:nvPr/>
        </p:nvPicPr>
        <p:blipFill>
          <a:blip r:embed="rId5"/>
          <a:stretch>
            <a:fillRect/>
          </a:stretch>
        </p:blipFill>
        <p:spPr>
          <a:xfrm>
            <a:off x="5026520" y="1775392"/>
            <a:ext cx="7162673" cy="3551981"/>
          </a:xfrm>
          <a:prstGeom prst="rect">
            <a:avLst/>
          </a:prstGeom>
        </p:spPr>
      </p:pic>
      <p:sp>
        <p:nvSpPr>
          <p:cNvPr id="10" name="Slide Number Placeholder 3">
            <a:extLst>
              <a:ext uri="{FF2B5EF4-FFF2-40B4-BE49-F238E27FC236}">
                <a16:creationId xmlns:a16="http://schemas.microsoft.com/office/drawing/2014/main" id="{DF10A84C-3A89-799C-E4E8-A16354B21D3B}"/>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14</a:t>
            </a:fld>
            <a:endParaRPr lang="en-US" sz="1200" dirty="0">
              <a:solidFill>
                <a:schemeClr val="bg1"/>
              </a:solidFill>
              <a:latin typeface="Outfit Medium" pitchFamily="2" charset="0"/>
            </a:endParaRPr>
          </a:p>
        </p:txBody>
      </p:sp>
      <p:pic>
        <p:nvPicPr>
          <p:cNvPr id="12" name="Picture 11">
            <a:extLst>
              <a:ext uri="{FF2B5EF4-FFF2-40B4-BE49-F238E27FC236}">
                <a16:creationId xmlns:a16="http://schemas.microsoft.com/office/drawing/2014/main" id="{650CC550-22AF-D2E9-BBFB-278CFDAA90B8}"/>
              </a:ext>
            </a:extLst>
          </p:cNvPr>
          <p:cNvPicPr>
            <a:picLocks noChangeAspect="1"/>
          </p:cNvPicPr>
          <p:nvPr/>
        </p:nvPicPr>
        <p:blipFill>
          <a:blip r:embed="rId4"/>
          <a:srcRect/>
          <a:stretch/>
        </p:blipFill>
        <p:spPr>
          <a:xfrm>
            <a:off x="11701583" y="6453122"/>
            <a:ext cx="280299" cy="235234"/>
          </a:xfrm>
          <a:prstGeom prst="rect">
            <a:avLst/>
          </a:prstGeom>
        </p:spPr>
      </p:pic>
    </p:spTree>
    <p:extLst>
      <p:ext uri="{BB962C8B-B14F-4D97-AF65-F5344CB8AC3E}">
        <p14:creationId xmlns:p14="http://schemas.microsoft.com/office/powerpoint/2010/main" val="375980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64D9C-EF52-CABF-9060-00C90345E28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2A88162-38CB-634E-EB31-94732233CCAE}"/>
              </a:ext>
            </a:extLst>
          </p:cNvPr>
          <p:cNvPicPr>
            <a:picLocks noChangeAspect="1"/>
          </p:cNvPicPr>
          <p:nvPr/>
        </p:nvPicPr>
        <p:blipFill>
          <a:blip r:embed="rId4"/>
          <a:stretch>
            <a:fillRect/>
          </a:stretch>
        </p:blipFill>
        <p:spPr>
          <a:xfrm>
            <a:off x="23310521" y="258230"/>
            <a:ext cx="1006631" cy="156427"/>
          </a:xfrm>
          <a:prstGeom prst="rect">
            <a:avLst/>
          </a:prstGeom>
        </p:spPr>
      </p:pic>
      <p:pic>
        <p:nvPicPr>
          <p:cNvPr id="3" name="Picture 2">
            <a:extLst>
              <a:ext uri="{FF2B5EF4-FFF2-40B4-BE49-F238E27FC236}">
                <a16:creationId xmlns:a16="http://schemas.microsoft.com/office/drawing/2014/main" id="{9BC9DE4A-C41C-1C4B-799B-A0B6C0C5C52D}"/>
              </a:ext>
            </a:extLst>
          </p:cNvPr>
          <p:cNvPicPr>
            <a:picLocks noChangeAspect="1"/>
          </p:cNvPicPr>
          <p:nvPr/>
        </p:nvPicPr>
        <p:blipFill>
          <a:blip r:embed="rId5"/>
          <a:srcRect/>
          <a:stretch/>
        </p:blipFill>
        <p:spPr>
          <a:xfrm>
            <a:off x="24143955" y="6453122"/>
            <a:ext cx="280299" cy="235234"/>
          </a:xfrm>
          <a:prstGeom prst="rect">
            <a:avLst/>
          </a:prstGeom>
        </p:spPr>
      </p:pic>
      <p:sp>
        <p:nvSpPr>
          <p:cNvPr id="5" name="TextBox 4">
            <a:extLst>
              <a:ext uri="{FF2B5EF4-FFF2-40B4-BE49-F238E27FC236}">
                <a16:creationId xmlns:a16="http://schemas.microsoft.com/office/drawing/2014/main" id="{4D580A6F-118B-809A-1E9A-C0ABC1205B7E}"/>
              </a:ext>
            </a:extLst>
          </p:cNvPr>
          <p:cNvSpPr txBox="1"/>
          <p:nvPr/>
        </p:nvSpPr>
        <p:spPr>
          <a:xfrm>
            <a:off x="19879244" y="1865243"/>
            <a:ext cx="3931285" cy="3840539"/>
          </a:xfrm>
          <a:prstGeom prst="rect">
            <a:avLst/>
          </a:prstGeom>
          <a:noFill/>
        </p:spPr>
        <p:txBody>
          <a:bodyPr wrap="square" lIns="91440" tIns="45720" rIns="91440" bIns="45720" anchor="t">
            <a:spAutoFit/>
          </a:bodyPr>
          <a:lstStyle/>
          <a:p>
            <a:pPr>
              <a:lnSpc>
                <a:spcPts val="2013"/>
              </a:lnSpc>
              <a:defRPr/>
            </a:pPr>
            <a:endParaRPr lang="en-GB" sz="4800" b="1" dirty="0">
              <a:solidFill>
                <a:schemeClr val="bg1"/>
              </a:solidFill>
              <a:latin typeface="Outfit" pitchFamily="2" charset="0"/>
            </a:endParaRPr>
          </a:p>
          <a:p>
            <a:r>
              <a:rPr lang="en-GB" sz="1600" kern="100" dirty="0">
                <a:solidFill>
                  <a:schemeClr val="bg1"/>
                </a:solidFill>
                <a:latin typeface="Outfit"/>
                <a:cs typeface="Times New Roman"/>
              </a:rPr>
              <a:t>Lynx flipped their messaging from succeeding with women to succeeding with their cats</a:t>
            </a:r>
          </a:p>
          <a:p>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Key elements:</a:t>
            </a:r>
          </a:p>
          <a:p>
            <a:pPr marL="285750" indent="-285750">
              <a:buFont typeface="Arial" panose="020B0604020202020204" pitchFamily="34" charset="0"/>
              <a:buChar char="•"/>
            </a:pPr>
            <a:r>
              <a:rPr lang="en-GB" sz="1600" kern="100" dirty="0">
                <a:solidFill>
                  <a:schemeClr val="bg1"/>
                </a:solidFill>
                <a:latin typeface="Outfit"/>
                <a:cs typeface="Times New Roman"/>
              </a:rPr>
              <a:t>Flipping their existing advertising</a:t>
            </a:r>
          </a:p>
          <a:p>
            <a:pPr marL="285750" indent="-285750">
              <a:buFont typeface="Arial" panose="020B0604020202020204" pitchFamily="34" charset="0"/>
              <a:buChar char="•"/>
            </a:pPr>
            <a:r>
              <a:rPr lang="en-GB" sz="1600" kern="100" dirty="0">
                <a:solidFill>
                  <a:schemeClr val="bg1"/>
                </a:solidFill>
                <a:latin typeface="Outfit"/>
                <a:cs typeface="Times New Roman"/>
              </a:rPr>
              <a:t>PR-ability</a:t>
            </a:r>
          </a:p>
          <a:p>
            <a:pPr marL="285750" indent="-285750">
              <a:buFont typeface="Arial" panose="020B0604020202020204" pitchFamily="34" charset="0"/>
              <a:buChar char="•"/>
            </a:pPr>
            <a:r>
              <a:rPr lang="en-GB" sz="1600" kern="100" dirty="0">
                <a:solidFill>
                  <a:schemeClr val="bg1"/>
                </a:solidFill>
                <a:latin typeface="Outfit"/>
                <a:cs typeface="Times New Roman"/>
              </a:rPr>
              <a:t>Self-deprecation</a:t>
            </a:r>
          </a:p>
          <a:p>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Watch outs:</a:t>
            </a:r>
          </a:p>
          <a:p>
            <a:pPr marL="285750" indent="-285750">
              <a:buFont typeface="Arial" panose="020B0604020202020204" pitchFamily="34" charset="0"/>
              <a:buChar char="•"/>
            </a:pPr>
            <a:r>
              <a:rPr lang="en-GB" sz="1600" kern="100" dirty="0">
                <a:solidFill>
                  <a:schemeClr val="bg1"/>
                </a:solidFill>
                <a:latin typeface="Outfit"/>
                <a:cs typeface="Times New Roman"/>
              </a:rPr>
              <a:t>Misfiring of the messaging</a:t>
            </a:r>
          </a:p>
          <a:p>
            <a:pPr marL="285750" indent="-285750">
              <a:buFont typeface="Arial" panose="020B0604020202020204" pitchFamily="34" charset="0"/>
              <a:buChar char="•"/>
            </a:pPr>
            <a:r>
              <a:rPr lang="en-GB" sz="1600" kern="100" dirty="0">
                <a:solidFill>
                  <a:schemeClr val="bg1"/>
                </a:solidFill>
                <a:latin typeface="Outfit"/>
                <a:cs typeface="Times New Roman"/>
              </a:rPr>
              <a:t>Insulting one or more groups</a:t>
            </a:r>
          </a:p>
          <a:p>
            <a:pPr marL="285750" indent="-285750">
              <a:buFont typeface="Arial" panose="020B0604020202020204" pitchFamily="34" charset="0"/>
              <a:buChar char="•"/>
            </a:pPr>
            <a:r>
              <a:rPr lang="en-GB" sz="1600" kern="100" dirty="0">
                <a:solidFill>
                  <a:schemeClr val="bg1"/>
                </a:solidFill>
                <a:latin typeface="Outfit"/>
                <a:cs typeface="Times New Roman"/>
              </a:rPr>
              <a:t>Distracting from product RTBs</a:t>
            </a:r>
          </a:p>
          <a:p>
            <a:pPr marL="0" marR="0" lvl="0" indent="0" defTabSz="1219170" rtl="0" eaLnBrk="1" fontAlgn="auto" latinLnBrk="0" hangingPunct="1">
              <a:lnSpc>
                <a:spcPts val="4026"/>
              </a:lnSpc>
              <a:spcBef>
                <a:spcPts val="0"/>
              </a:spcBef>
              <a:spcAft>
                <a:spcPts val="0"/>
              </a:spcAft>
              <a:buClr>
                <a:srgbClr val="000000"/>
              </a:buClr>
              <a:buSzTx/>
              <a:buFontTx/>
              <a:buNone/>
              <a:tabLst/>
              <a:defRPr/>
            </a:pP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6" name="Rectangle 5">
            <a:extLst>
              <a:ext uri="{FF2B5EF4-FFF2-40B4-BE49-F238E27FC236}">
                <a16:creationId xmlns:a16="http://schemas.microsoft.com/office/drawing/2014/main" id="{069517AB-8BED-748D-B4BF-A51A1A9C0D89}"/>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1" descr="New Lynx with Catnip | Get Apprrrroved!">
            <a:hlinkClick r:id="" action="ppaction://media"/>
            <a:extLst>
              <a:ext uri="{FF2B5EF4-FFF2-40B4-BE49-F238E27FC236}">
                <a16:creationId xmlns:a16="http://schemas.microsoft.com/office/drawing/2014/main" id="{43C38EA7-E271-FB16-4002-6C959BCE6AC6}"/>
              </a:ext>
            </a:extLst>
          </p:cNvPr>
          <p:cNvPicPr>
            <a:picLocks noRot="1" noChangeAspect="1"/>
          </p:cNvPicPr>
          <p:nvPr>
            <a:videoFile r:link="rId1"/>
          </p:nvPr>
        </p:nvPicPr>
        <p:blipFill>
          <a:blip r:embed="rId6"/>
          <a:stretch>
            <a:fillRect/>
          </a:stretch>
        </p:blipFill>
        <p:spPr>
          <a:xfrm>
            <a:off x="8721" y="0"/>
            <a:ext cx="12138053" cy="6858000"/>
          </a:xfrm>
          <a:prstGeom prst="rect">
            <a:avLst/>
          </a:prstGeom>
        </p:spPr>
      </p:pic>
      <p:sp>
        <p:nvSpPr>
          <p:cNvPr id="8" name="Slide Number Placeholder 3">
            <a:extLst>
              <a:ext uri="{FF2B5EF4-FFF2-40B4-BE49-F238E27FC236}">
                <a16:creationId xmlns:a16="http://schemas.microsoft.com/office/drawing/2014/main" id="{1583AB44-4BF2-34F5-0EEF-65E9D0A2A3E3}"/>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15</a:t>
            </a:fld>
            <a:endParaRPr lang="en-US" sz="1200" dirty="0">
              <a:solidFill>
                <a:schemeClr val="bg1"/>
              </a:solidFill>
              <a:latin typeface="Outfit Medium" pitchFamily="2" charset="0"/>
            </a:endParaRPr>
          </a:p>
        </p:txBody>
      </p:sp>
      <p:pic>
        <p:nvPicPr>
          <p:cNvPr id="9" name="Picture 8">
            <a:extLst>
              <a:ext uri="{FF2B5EF4-FFF2-40B4-BE49-F238E27FC236}">
                <a16:creationId xmlns:a16="http://schemas.microsoft.com/office/drawing/2014/main" id="{9B1BAD57-83FE-CAFE-B4BF-27B399102B2D}"/>
              </a:ext>
            </a:extLst>
          </p:cNvPr>
          <p:cNvPicPr>
            <a:picLocks noChangeAspect="1"/>
          </p:cNvPicPr>
          <p:nvPr/>
        </p:nvPicPr>
        <p:blipFill>
          <a:blip r:embed="rId5"/>
          <a:srcRect/>
          <a:stretch/>
        </p:blipFill>
        <p:spPr>
          <a:xfrm>
            <a:off x="11701583" y="6453122"/>
            <a:ext cx="280299" cy="235234"/>
          </a:xfrm>
          <a:prstGeom prst="rect">
            <a:avLst/>
          </a:prstGeom>
        </p:spPr>
      </p:pic>
    </p:spTree>
    <p:extLst>
      <p:ext uri="{BB962C8B-B14F-4D97-AF65-F5344CB8AC3E}">
        <p14:creationId xmlns:p14="http://schemas.microsoft.com/office/powerpoint/2010/main" val="12897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2D26A-7911-D369-9FE2-DDA4CCA4E686}"/>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5BAB21F6-87AD-53B6-EFBC-85657F802B07}"/>
              </a:ext>
            </a:extLst>
          </p:cNvPr>
          <p:cNvPicPr>
            <a:picLocks noChangeAspect="1"/>
          </p:cNvPicPr>
          <p:nvPr/>
        </p:nvPicPr>
        <p:blipFill>
          <a:blip r:embed="rId3"/>
          <a:stretch>
            <a:fillRect/>
          </a:stretch>
        </p:blipFill>
        <p:spPr>
          <a:xfrm>
            <a:off x="23310521" y="258230"/>
            <a:ext cx="1006631" cy="156427"/>
          </a:xfrm>
          <a:prstGeom prst="rect">
            <a:avLst/>
          </a:prstGeom>
        </p:spPr>
      </p:pic>
      <p:pic>
        <p:nvPicPr>
          <p:cNvPr id="3" name="Picture 2">
            <a:extLst>
              <a:ext uri="{FF2B5EF4-FFF2-40B4-BE49-F238E27FC236}">
                <a16:creationId xmlns:a16="http://schemas.microsoft.com/office/drawing/2014/main" id="{9C99D900-E7B4-BEF7-29E0-DB9BC33932CF}"/>
              </a:ext>
            </a:extLst>
          </p:cNvPr>
          <p:cNvPicPr>
            <a:picLocks noChangeAspect="1"/>
          </p:cNvPicPr>
          <p:nvPr/>
        </p:nvPicPr>
        <p:blipFill>
          <a:blip r:embed="rId4"/>
          <a:srcRect/>
          <a:stretch/>
        </p:blipFill>
        <p:spPr>
          <a:xfrm>
            <a:off x="24143955" y="6453122"/>
            <a:ext cx="280299" cy="235234"/>
          </a:xfrm>
          <a:prstGeom prst="rect">
            <a:avLst/>
          </a:prstGeom>
        </p:spPr>
      </p:pic>
      <p:sp>
        <p:nvSpPr>
          <p:cNvPr id="5" name="TextBox 4">
            <a:extLst>
              <a:ext uri="{FF2B5EF4-FFF2-40B4-BE49-F238E27FC236}">
                <a16:creationId xmlns:a16="http://schemas.microsoft.com/office/drawing/2014/main" id="{445572AD-43B4-4D34-0DFA-958D0F7DCF5E}"/>
              </a:ext>
            </a:extLst>
          </p:cNvPr>
          <p:cNvSpPr txBox="1"/>
          <p:nvPr/>
        </p:nvSpPr>
        <p:spPr>
          <a:xfrm>
            <a:off x="19879244" y="1865243"/>
            <a:ext cx="3931285" cy="3840539"/>
          </a:xfrm>
          <a:prstGeom prst="rect">
            <a:avLst/>
          </a:prstGeom>
          <a:noFill/>
        </p:spPr>
        <p:txBody>
          <a:bodyPr wrap="square" lIns="91440" tIns="45720" rIns="91440" bIns="45720" anchor="t">
            <a:spAutoFit/>
          </a:bodyPr>
          <a:lstStyle/>
          <a:p>
            <a:pPr>
              <a:lnSpc>
                <a:spcPts val="2013"/>
              </a:lnSpc>
              <a:defRPr/>
            </a:pPr>
            <a:endParaRPr lang="en-GB" sz="4800" b="1" dirty="0">
              <a:solidFill>
                <a:schemeClr val="bg1"/>
              </a:solidFill>
              <a:latin typeface="Outfit" pitchFamily="2" charset="0"/>
            </a:endParaRPr>
          </a:p>
          <a:p>
            <a:r>
              <a:rPr lang="en-GB" sz="1600" kern="100" dirty="0">
                <a:solidFill>
                  <a:schemeClr val="bg1"/>
                </a:solidFill>
                <a:latin typeface="Outfit"/>
                <a:cs typeface="Times New Roman"/>
              </a:rPr>
              <a:t>Lynx flipped their messaging from succeeding with women to succeeding with their cats</a:t>
            </a:r>
          </a:p>
          <a:p>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Key elements:</a:t>
            </a:r>
          </a:p>
          <a:p>
            <a:pPr marL="285750" indent="-285750">
              <a:buFont typeface="Arial" panose="020B0604020202020204" pitchFamily="34" charset="0"/>
              <a:buChar char="•"/>
            </a:pPr>
            <a:r>
              <a:rPr lang="en-GB" sz="1600" kern="100" dirty="0">
                <a:solidFill>
                  <a:schemeClr val="bg1"/>
                </a:solidFill>
                <a:latin typeface="Outfit"/>
                <a:cs typeface="Times New Roman"/>
              </a:rPr>
              <a:t>Flipping their existing advertising</a:t>
            </a:r>
          </a:p>
          <a:p>
            <a:pPr marL="285750" indent="-285750">
              <a:buFont typeface="Arial" panose="020B0604020202020204" pitchFamily="34" charset="0"/>
              <a:buChar char="•"/>
            </a:pPr>
            <a:r>
              <a:rPr lang="en-GB" sz="1600" kern="100" dirty="0">
                <a:solidFill>
                  <a:schemeClr val="bg1"/>
                </a:solidFill>
                <a:latin typeface="Outfit"/>
                <a:cs typeface="Times New Roman"/>
              </a:rPr>
              <a:t>PR-ability</a:t>
            </a:r>
          </a:p>
          <a:p>
            <a:pPr marL="285750" indent="-285750">
              <a:buFont typeface="Arial" panose="020B0604020202020204" pitchFamily="34" charset="0"/>
              <a:buChar char="•"/>
            </a:pPr>
            <a:r>
              <a:rPr lang="en-GB" sz="1600" kern="100" dirty="0">
                <a:solidFill>
                  <a:schemeClr val="bg1"/>
                </a:solidFill>
                <a:latin typeface="Outfit"/>
                <a:cs typeface="Times New Roman"/>
              </a:rPr>
              <a:t>Self-deprecation</a:t>
            </a:r>
          </a:p>
          <a:p>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Watch outs:</a:t>
            </a:r>
          </a:p>
          <a:p>
            <a:pPr marL="285750" indent="-285750">
              <a:buFont typeface="Arial" panose="020B0604020202020204" pitchFamily="34" charset="0"/>
              <a:buChar char="•"/>
            </a:pPr>
            <a:r>
              <a:rPr lang="en-GB" sz="1600" kern="100" dirty="0">
                <a:solidFill>
                  <a:schemeClr val="bg1"/>
                </a:solidFill>
                <a:latin typeface="Outfit"/>
                <a:cs typeface="Times New Roman"/>
              </a:rPr>
              <a:t>Misfiring of the messaging</a:t>
            </a:r>
          </a:p>
          <a:p>
            <a:pPr marL="285750" indent="-285750">
              <a:buFont typeface="Arial" panose="020B0604020202020204" pitchFamily="34" charset="0"/>
              <a:buChar char="•"/>
            </a:pPr>
            <a:r>
              <a:rPr lang="en-GB" sz="1600" kern="100" dirty="0">
                <a:solidFill>
                  <a:schemeClr val="bg1"/>
                </a:solidFill>
                <a:latin typeface="Outfit"/>
                <a:cs typeface="Times New Roman"/>
              </a:rPr>
              <a:t>Insulting one or more groups</a:t>
            </a:r>
          </a:p>
          <a:p>
            <a:pPr marL="285750" indent="-285750">
              <a:buFont typeface="Arial" panose="020B0604020202020204" pitchFamily="34" charset="0"/>
              <a:buChar char="•"/>
            </a:pPr>
            <a:r>
              <a:rPr lang="en-GB" sz="1600" kern="100" dirty="0">
                <a:solidFill>
                  <a:schemeClr val="bg1"/>
                </a:solidFill>
                <a:latin typeface="Outfit"/>
                <a:cs typeface="Times New Roman"/>
              </a:rPr>
              <a:t>Distracting from product RTBs</a:t>
            </a:r>
          </a:p>
          <a:p>
            <a:pPr marL="0" marR="0" lvl="0" indent="0" defTabSz="1219170" rtl="0" eaLnBrk="1" fontAlgn="auto" latinLnBrk="0" hangingPunct="1">
              <a:lnSpc>
                <a:spcPts val="4026"/>
              </a:lnSpc>
              <a:spcBef>
                <a:spcPts val="0"/>
              </a:spcBef>
              <a:spcAft>
                <a:spcPts val="0"/>
              </a:spcAft>
              <a:buClr>
                <a:srgbClr val="000000"/>
              </a:buClr>
              <a:buSzTx/>
              <a:buFontTx/>
              <a:buNone/>
              <a:tabLst/>
              <a:defRPr/>
            </a:pP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4" name="TextBox 3">
            <a:extLst>
              <a:ext uri="{FF2B5EF4-FFF2-40B4-BE49-F238E27FC236}">
                <a16:creationId xmlns:a16="http://schemas.microsoft.com/office/drawing/2014/main" id="{13BE763B-9CBE-D9F0-A4AB-499D9B32E3B8}"/>
              </a:ext>
            </a:extLst>
          </p:cNvPr>
          <p:cNvSpPr txBox="1"/>
          <p:nvPr/>
        </p:nvSpPr>
        <p:spPr>
          <a:xfrm>
            <a:off x="589799" y="893561"/>
            <a:ext cx="4142992" cy="3926716"/>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LYNX: CATNIP</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normalizeH="0" noProof="0" dirty="0">
                <a:ln>
                  <a:noFill/>
                </a:ln>
                <a:solidFill>
                  <a:prstClr val="white"/>
                </a:solidFill>
                <a:effectLst/>
                <a:uLnTx/>
                <a:uFillTx/>
                <a:latin typeface="Outfit Thin" pitchFamily="2" charset="0"/>
                <a:ea typeface="+mn-ea"/>
                <a:cs typeface="+mn-cs"/>
              </a:rPr>
              <a:t>Lynx flipped their messaging from succeeding with women to succeeding with their cats.</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Flipping their existing advertising</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PR-ability</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Self-deprecation</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Misfiring of the messaging</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Insulting one or more groups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Distracting from product RTBs</a:t>
            </a:r>
          </a:p>
        </p:txBody>
      </p:sp>
      <p:sp>
        <p:nvSpPr>
          <p:cNvPr id="6" name="Rectangle 5">
            <a:extLst>
              <a:ext uri="{FF2B5EF4-FFF2-40B4-BE49-F238E27FC236}">
                <a16:creationId xmlns:a16="http://schemas.microsoft.com/office/drawing/2014/main" id="{C998F543-E788-BF94-CF48-CB4292EAFF07}"/>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D65306DA-D96E-D9E6-486D-B24596BC5321}"/>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16</a:t>
            </a:fld>
            <a:endParaRPr lang="en-US" sz="1200" dirty="0">
              <a:solidFill>
                <a:schemeClr val="bg1"/>
              </a:solidFill>
              <a:latin typeface="Outfit Medium" pitchFamily="2" charset="0"/>
            </a:endParaRPr>
          </a:p>
        </p:txBody>
      </p:sp>
      <p:pic>
        <p:nvPicPr>
          <p:cNvPr id="9" name="Picture 8">
            <a:extLst>
              <a:ext uri="{FF2B5EF4-FFF2-40B4-BE49-F238E27FC236}">
                <a16:creationId xmlns:a16="http://schemas.microsoft.com/office/drawing/2014/main" id="{7B55DCF0-CA15-1D0F-7417-56C7DDB7049A}"/>
              </a:ext>
            </a:extLst>
          </p:cNvPr>
          <p:cNvPicPr>
            <a:picLocks noChangeAspect="1"/>
          </p:cNvPicPr>
          <p:nvPr/>
        </p:nvPicPr>
        <p:blipFill>
          <a:blip r:embed="rId4"/>
          <a:srcRect/>
          <a:stretch/>
        </p:blipFill>
        <p:spPr>
          <a:xfrm>
            <a:off x="11701583" y="6453122"/>
            <a:ext cx="280299" cy="235234"/>
          </a:xfrm>
          <a:prstGeom prst="rect">
            <a:avLst/>
          </a:prstGeom>
        </p:spPr>
      </p:pic>
      <p:pic>
        <p:nvPicPr>
          <p:cNvPr id="10" name="Picture 9" descr="A can of catnip spray&#10;&#10;Description automatically generated">
            <a:extLst>
              <a:ext uri="{FF2B5EF4-FFF2-40B4-BE49-F238E27FC236}">
                <a16:creationId xmlns:a16="http://schemas.microsoft.com/office/drawing/2014/main" id="{3D83C502-3656-5BE6-0764-A907C8FF2E3C}"/>
              </a:ext>
            </a:extLst>
          </p:cNvPr>
          <p:cNvPicPr>
            <a:picLocks noChangeAspect="1"/>
          </p:cNvPicPr>
          <p:nvPr/>
        </p:nvPicPr>
        <p:blipFill>
          <a:blip r:embed="rId5"/>
          <a:stretch>
            <a:fillRect/>
          </a:stretch>
        </p:blipFill>
        <p:spPr>
          <a:xfrm>
            <a:off x="5026520" y="1336668"/>
            <a:ext cx="7142023" cy="4184664"/>
          </a:xfrm>
          <a:prstGeom prst="rect">
            <a:avLst/>
          </a:prstGeom>
        </p:spPr>
      </p:pic>
    </p:spTree>
    <p:extLst>
      <p:ext uri="{BB962C8B-B14F-4D97-AF65-F5344CB8AC3E}">
        <p14:creationId xmlns:p14="http://schemas.microsoft.com/office/powerpoint/2010/main" val="200934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429DA-DB33-93AE-9071-5CFAC09258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8BA739-EA92-DB5C-A3C9-1409E332C8D1}"/>
              </a:ext>
            </a:extLst>
          </p:cNvPr>
          <p:cNvPicPr>
            <a:picLocks noChangeAspect="1"/>
          </p:cNvPicPr>
          <p:nvPr/>
        </p:nvPicPr>
        <p:blipFill>
          <a:blip r:embed="rId3"/>
          <a:srcRect/>
          <a:stretch/>
        </p:blipFill>
        <p:spPr>
          <a:xfrm>
            <a:off x="24281475" y="6453122"/>
            <a:ext cx="280299" cy="235234"/>
          </a:xfrm>
          <a:prstGeom prst="rect">
            <a:avLst/>
          </a:prstGeom>
        </p:spPr>
      </p:pic>
      <p:sp>
        <p:nvSpPr>
          <p:cNvPr id="6" name="TextBox 5">
            <a:extLst>
              <a:ext uri="{FF2B5EF4-FFF2-40B4-BE49-F238E27FC236}">
                <a16:creationId xmlns:a16="http://schemas.microsoft.com/office/drawing/2014/main" id="{B012095A-F967-9EE1-7EC6-D0B822364520}"/>
              </a:ext>
            </a:extLst>
          </p:cNvPr>
          <p:cNvSpPr txBox="1"/>
          <p:nvPr/>
        </p:nvSpPr>
        <p:spPr>
          <a:xfrm>
            <a:off x="589798" y="893561"/>
            <a:ext cx="6395201"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HOW CAN YOU DO THIS?</a:t>
            </a:r>
          </a:p>
        </p:txBody>
      </p:sp>
      <p:sp>
        <p:nvSpPr>
          <p:cNvPr id="24" name="TextBox 23">
            <a:extLst>
              <a:ext uri="{FF2B5EF4-FFF2-40B4-BE49-F238E27FC236}">
                <a16:creationId xmlns:a16="http://schemas.microsoft.com/office/drawing/2014/main" id="{FB75094D-1025-F394-003C-584E40ECE457}"/>
              </a:ext>
            </a:extLst>
          </p:cNvPr>
          <p:cNvSpPr txBox="1"/>
          <p:nvPr/>
        </p:nvSpPr>
        <p:spPr>
          <a:xfrm>
            <a:off x="1116337" y="3505440"/>
            <a:ext cx="2601789"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Use consumer insight to subvert expectations</a:t>
            </a:r>
          </a:p>
        </p:txBody>
      </p:sp>
      <p:sp>
        <p:nvSpPr>
          <p:cNvPr id="26" name="TextBox 25">
            <a:extLst>
              <a:ext uri="{FF2B5EF4-FFF2-40B4-BE49-F238E27FC236}">
                <a16:creationId xmlns:a16="http://schemas.microsoft.com/office/drawing/2014/main" id="{6F32B6AE-7548-46E5-BA6D-AAAAADEA3667}"/>
              </a:ext>
            </a:extLst>
          </p:cNvPr>
          <p:cNvSpPr txBox="1"/>
          <p:nvPr/>
        </p:nvSpPr>
        <p:spPr>
          <a:xfrm>
            <a:off x="4782584" y="3505440"/>
            <a:ext cx="2626831"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dirty="0">
                <a:solidFill>
                  <a:prstClr val="white"/>
                </a:solidFill>
                <a:latin typeface="Outfit Light" pitchFamily="2" charset="0"/>
              </a:rPr>
              <a:t>Ideate around upending conventions</a:t>
            </a:r>
          </a:p>
        </p:txBody>
      </p:sp>
      <p:sp>
        <p:nvSpPr>
          <p:cNvPr id="28" name="TextBox 27">
            <a:extLst>
              <a:ext uri="{FF2B5EF4-FFF2-40B4-BE49-F238E27FC236}">
                <a16:creationId xmlns:a16="http://schemas.microsoft.com/office/drawing/2014/main" id="{168DC349-01C2-CA73-D8AA-523B25639CA3}"/>
              </a:ext>
            </a:extLst>
          </p:cNvPr>
          <p:cNvSpPr txBox="1"/>
          <p:nvPr/>
        </p:nvSpPr>
        <p:spPr>
          <a:xfrm>
            <a:off x="8536048" y="3505440"/>
            <a:ext cx="2477441"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Take inspiration from the world around you</a:t>
            </a:r>
          </a:p>
        </p:txBody>
      </p:sp>
      <p:sp>
        <p:nvSpPr>
          <p:cNvPr id="29" name="Oval 28">
            <a:extLst>
              <a:ext uri="{FF2B5EF4-FFF2-40B4-BE49-F238E27FC236}">
                <a16:creationId xmlns:a16="http://schemas.microsoft.com/office/drawing/2014/main" id="{D70A3A5F-7C30-315B-4D8E-169854E43E0A}"/>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5A5A07F-7576-541A-39FF-294AF79D5E91}"/>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73646DD-95DF-BA78-7312-C27258F3E2A6}"/>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51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0472C-3766-B883-F3F9-02D4CEB676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67E56A-FB71-FD17-6571-7C42BBE1D2FA}"/>
              </a:ext>
            </a:extLst>
          </p:cNvPr>
          <p:cNvSpPr txBox="1"/>
          <p:nvPr/>
        </p:nvSpPr>
        <p:spPr>
          <a:xfrm>
            <a:off x="3333053" y="2812591"/>
            <a:ext cx="5525895" cy="2230675"/>
          </a:xfrm>
          <a:prstGeom prst="rect">
            <a:avLst/>
          </a:prstGeom>
          <a:noFill/>
        </p:spPr>
        <p:txBody>
          <a:bodyPr wrap="square" lIns="91440" tIns="45720" rIns="91440" bIns="45720" anchor="t">
            <a:spAutoFit/>
          </a:bodyPr>
          <a:lstStyle/>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r>
              <a:rPr lang="en-GB" sz="11500" b="1" dirty="0">
                <a:gradFill>
                  <a:gsLst>
                    <a:gs pos="1000">
                      <a:srgbClr val="FFD700"/>
                    </a:gs>
                    <a:gs pos="35000">
                      <a:srgbClr val="D299D8"/>
                    </a:gs>
                    <a:gs pos="63000">
                      <a:srgbClr val="ED70C8"/>
                    </a:gs>
                    <a:gs pos="98000">
                      <a:srgbClr val="FF268B"/>
                    </a:gs>
                  </a:gsLst>
                  <a:lin ang="0" scaled="0"/>
                </a:gradFill>
                <a:latin typeface="Outfit"/>
              </a:rPr>
              <a:t>03</a:t>
            </a:r>
          </a:p>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endParaRPr lang="en-GB" sz="4500" b="1" dirty="0">
              <a:gradFill>
                <a:gsLst>
                  <a:gs pos="1000">
                    <a:srgbClr val="FFD700"/>
                  </a:gs>
                  <a:gs pos="35000">
                    <a:srgbClr val="D299D8"/>
                  </a:gs>
                  <a:gs pos="63000">
                    <a:srgbClr val="ED70C8"/>
                  </a:gs>
                  <a:gs pos="98000">
                    <a:srgbClr val="FF268B"/>
                  </a:gs>
                </a:gsLst>
                <a:lin ang="0" scaled="0"/>
              </a:gradFill>
              <a:latin typeface="Outfit"/>
            </a:endParaRPr>
          </a:p>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lang="en-GB" sz="4500" b="1" dirty="0">
                <a:solidFill>
                  <a:schemeClr val="bg1"/>
                </a:solidFill>
                <a:latin typeface="Outfit"/>
              </a:rPr>
              <a:t>CREATE SOMETHING NEW</a:t>
            </a:r>
            <a:endParaRPr kumimoji="0" lang="en-GB" sz="4500" b="1" i="0" u="none" strike="noStrike" kern="1200" cap="none" spc="0" normalizeH="0" baseline="0" noProof="0" dirty="0">
              <a:ln>
                <a:noFill/>
              </a:ln>
              <a:solidFill>
                <a:schemeClr val="bg1"/>
              </a:solidFill>
              <a:effectLst/>
              <a:uLnTx/>
              <a:uFillTx/>
              <a:latin typeface="Outfit"/>
            </a:endParaRPr>
          </a:p>
        </p:txBody>
      </p:sp>
    </p:spTree>
    <p:extLst>
      <p:ext uri="{BB962C8B-B14F-4D97-AF65-F5344CB8AC3E}">
        <p14:creationId xmlns:p14="http://schemas.microsoft.com/office/powerpoint/2010/main" val="364229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6452-F1A5-F06F-4F82-6110FFE2348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F581F33-C3EB-C5B7-2874-F4B7DD589661}"/>
              </a:ext>
            </a:extLst>
          </p:cNvPr>
          <p:cNvSpPr txBox="1"/>
          <p:nvPr/>
        </p:nvSpPr>
        <p:spPr>
          <a:xfrm>
            <a:off x="589798" y="893561"/>
            <a:ext cx="6395201"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WHY DO THIS?</a:t>
            </a:r>
          </a:p>
        </p:txBody>
      </p:sp>
      <p:sp>
        <p:nvSpPr>
          <p:cNvPr id="20" name="Oval 19">
            <a:extLst>
              <a:ext uri="{FF2B5EF4-FFF2-40B4-BE49-F238E27FC236}">
                <a16:creationId xmlns:a16="http://schemas.microsoft.com/office/drawing/2014/main" id="{FCBCD570-C978-0514-09C5-7D709F9DBB2D}"/>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DD62880-6464-A8DF-ADD9-52DDED7C74AE}"/>
              </a:ext>
            </a:extLst>
          </p:cNvPr>
          <p:cNvSpPr txBox="1"/>
          <p:nvPr/>
        </p:nvSpPr>
        <p:spPr>
          <a:xfrm>
            <a:off x="1191658" y="3366940"/>
            <a:ext cx="2451146"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Enriches the brand - you’re offering more consumer value</a:t>
            </a:r>
            <a:endParaRPr kumimoji="0" lang="en-US" u="none" strike="noStrike" kern="1200" cap="none" spc="0" normalizeH="0" baseline="0" noProof="0" dirty="0">
              <a:ln>
                <a:noFill/>
              </a:ln>
              <a:solidFill>
                <a:prstClr val="white"/>
              </a:solidFill>
              <a:effectLst/>
              <a:uLnTx/>
              <a:uFillTx/>
              <a:latin typeface="Outfit Light" pitchFamily="2" charset="0"/>
            </a:endParaRPr>
          </a:p>
        </p:txBody>
      </p:sp>
      <p:sp>
        <p:nvSpPr>
          <p:cNvPr id="22" name="Oval 21">
            <a:extLst>
              <a:ext uri="{FF2B5EF4-FFF2-40B4-BE49-F238E27FC236}">
                <a16:creationId xmlns:a16="http://schemas.microsoft.com/office/drawing/2014/main" id="{3E90FA91-42A5-5951-8472-AF5085D86726}"/>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2E4C44A-99E4-10B7-A26E-33E4C3F79B98}"/>
              </a:ext>
            </a:extLst>
          </p:cNvPr>
          <p:cNvSpPr txBox="1"/>
          <p:nvPr/>
        </p:nvSpPr>
        <p:spPr>
          <a:xfrm>
            <a:off x="4782584" y="3505440"/>
            <a:ext cx="2626831"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dirty="0">
                <a:solidFill>
                  <a:prstClr val="white"/>
                </a:solidFill>
                <a:latin typeface="Outfit Light" pitchFamily="2" charset="0"/>
              </a:rPr>
              <a:t>Shows you understand your audience</a:t>
            </a:r>
          </a:p>
        </p:txBody>
      </p:sp>
      <p:sp>
        <p:nvSpPr>
          <p:cNvPr id="24" name="Oval 23">
            <a:extLst>
              <a:ext uri="{FF2B5EF4-FFF2-40B4-BE49-F238E27FC236}">
                <a16:creationId xmlns:a16="http://schemas.microsoft.com/office/drawing/2014/main" id="{31581B65-EF06-F9D5-EC69-A58A843B8995}"/>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BD4F64C-6DCB-8F93-C158-72C54CFDFA8C}"/>
              </a:ext>
            </a:extLst>
          </p:cNvPr>
          <p:cNvSpPr txBox="1"/>
          <p:nvPr/>
        </p:nvSpPr>
        <p:spPr>
          <a:xfrm>
            <a:off x="8598222" y="3505440"/>
            <a:ext cx="2353092"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Opportunity for partnerships</a:t>
            </a:r>
          </a:p>
        </p:txBody>
      </p:sp>
    </p:spTree>
    <p:extLst>
      <p:ext uri="{BB962C8B-B14F-4D97-AF65-F5344CB8AC3E}">
        <p14:creationId xmlns:p14="http://schemas.microsoft.com/office/powerpoint/2010/main" val="14743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73AE2-D36C-46C3-469D-3656B2BD03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8F20B0-FC95-8161-E39C-385902DE314E}"/>
              </a:ext>
            </a:extLst>
          </p:cNvPr>
          <p:cNvPicPr>
            <a:picLocks noChangeAspect="1"/>
          </p:cNvPicPr>
          <p:nvPr/>
        </p:nvPicPr>
        <p:blipFill rotWithShape="1">
          <a:blip r:embed="rId3"/>
          <a:srcRect b="30652"/>
          <a:stretch/>
        </p:blipFill>
        <p:spPr>
          <a:xfrm>
            <a:off x="157798" y="185753"/>
            <a:ext cx="864000" cy="144231"/>
          </a:xfrm>
          <a:prstGeom prst="rect">
            <a:avLst/>
          </a:prstGeom>
        </p:spPr>
      </p:pic>
      <p:sp>
        <p:nvSpPr>
          <p:cNvPr id="11" name="TextBox 10">
            <a:extLst>
              <a:ext uri="{FF2B5EF4-FFF2-40B4-BE49-F238E27FC236}">
                <a16:creationId xmlns:a16="http://schemas.microsoft.com/office/drawing/2014/main" id="{03B6E4CF-7FF1-6F9A-9481-A03D985D2D60}"/>
              </a:ext>
            </a:extLst>
          </p:cNvPr>
          <p:cNvSpPr txBox="1"/>
          <p:nvPr/>
        </p:nvSpPr>
        <p:spPr>
          <a:xfrm>
            <a:off x="589799" y="2338405"/>
            <a:ext cx="6088587" cy="2558457"/>
          </a:xfrm>
          <a:prstGeom prst="rect">
            <a:avLst/>
          </a:prstGeom>
          <a:noFill/>
        </p:spPr>
        <p:txBody>
          <a:bodyPr wrap="square" lIns="91440" tIns="45720" rIns="91440" bIns="45720" anchor="t">
            <a:spAutoFit/>
          </a:bodyPr>
          <a:lstStyle/>
          <a:p>
            <a:pPr defTabSz="1219170">
              <a:lnSpc>
                <a:spcPct val="80000"/>
              </a:lnSpc>
              <a:buClr>
                <a:srgbClr val="000000"/>
              </a:buClr>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YOU DON’T HAVE TO WAIT UNTIL YOU HAVE SOMETHING TO SAY…</a:t>
            </a:r>
          </a:p>
          <a:p>
            <a:pPr defTabSz="1219170">
              <a:lnSpc>
                <a:spcPct val="80000"/>
              </a:lnSpc>
              <a:buClr>
                <a:srgbClr val="000000"/>
              </a:buClr>
              <a:defRPr/>
            </a:pPr>
            <a:endParaRPr lang="en-GB" sz="4000" b="1" dirty="0">
              <a:gradFill>
                <a:gsLst>
                  <a:gs pos="1000">
                    <a:srgbClr val="FFD700"/>
                  </a:gs>
                  <a:gs pos="35000">
                    <a:srgbClr val="D299D8"/>
                  </a:gs>
                  <a:gs pos="63000">
                    <a:srgbClr val="ED70C8"/>
                  </a:gs>
                  <a:gs pos="98000">
                    <a:srgbClr val="FF268B"/>
                  </a:gs>
                </a:gsLst>
                <a:lin ang="0" scaled="0"/>
              </a:gradFill>
              <a:latin typeface="Outfit"/>
            </a:endParaRPr>
          </a:p>
          <a:p>
            <a:pPr defTabSz="1219170">
              <a:lnSpc>
                <a:spcPct val="80000"/>
              </a:lnSpc>
              <a:buClr>
                <a:srgbClr val="000000"/>
              </a:buClr>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TO SAY SOMETHING</a:t>
            </a:r>
          </a:p>
        </p:txBody>
      </p:sp>
      <p:pic>
        <p:nvPicPr>
          <p:cNvPr id="7" name="Picture 6">
            <a:extLst>
              <a:ext uri="{FF2B5EF4-FFF2-40B4-BE49-F238E27FC236}">
                <a16:creationId xmlns:a16="http://schemas.microsoft.com/office/drawing/2014/main" id="{6085D117-BB49-191F-A6E1-34ABBE3B8FB1}"/>
              </a:ext>
            </a:extLst>
          </p:cNvPr>
          <p:cNvPicPr>
            <a:picLocks noChangeAspect="1"/>
          </p:cNvPicPr>
          <p:nvPr/>
        </p:nvPicPr>
        <p:blipFill>
          <a:blip r:embed="rId4"/>
          <a:srcRect t="32301" r="41952"/>
          <a:stretch/>
        </p:blipFill>
        <p:spPr>
          <a:xfrm>
            <a:off x="6890657" y="0"/>
            <a:ext cx="5301343" cy="6173266"/>
          </a:xfrm>
          <a:prstGeom prst="rect">
            <a:avLst/>
          </a:prstGeom>
        </p:spPr>
      </p:pic>
    </p:spTree>
    <p:extLst>
      <p:ext uri="{BB962C8B-B14F-4D97-AF65-F5344CB8AC3E}">
        <p14:creationId xmlns:p14="http://schemas.microsoft.com/office/powerpoint/2010/main" val="43749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9172C-A9C5-EE44-1944-F84A510378E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4643FA0-5730-389C-F0DE-EC44E7083132}"/>
              </a:ext>
            </a:extLst>
          </p:cNvPr>
          <p:cNvPicPr>
            <a:picLocks noChangeAspect="1"/>
          </p:cNvPicPr>
          <p:nvPr/>
        </p:nvPicPr>
        <p:blipFill rotWithShape="1">
          <a:blip r:embed="rId4"/>
          <a:srcRect b="30652"/>
          <a:stretch/>
        </p:blipFill>
        <p:spPr>
          <a:xfrm>
            <a:off x="12915153" y="185753"/>
            <a:ext cx="864000" cy="144231"/>
          </a:xfrm>
          <a:prstGeom prst="rect">
            <a:avLst/>
          </a:prstGeom>
        </p:spPr>
      </p:pic>
      <p:pic>
        <p:nvPicPr>
          <p:cNvPr id="3" name="Picture 2">
            <a:extLst>
              <a:ext uri="{FF2B5EF4-FFF2-40B4-BE49-F238E27FC236}">
                <a16:creationId xmlns:a16="http://schemas.microsoft.com/office/drawing/2014/main" id="{DE0D803F-2532-19D8-7CEF-12BFCE79660D}"/>
              </a:ext>
            </a:extLst>
          </p:cNvPr>
          <p:cNvPicPr>
            <a:picLocks noChangeAspect="1"/>
          </p:cNvPicPr>
          <p:nvPr/>
        </p:nvPicPr>
        <p:blipFill>
          <a:blip r:embed="rId5"/>
          <a:srcRect/>
          <a:stretch/>
        </p:blipFill>
        <p:spPr>
          <a:xfrm>
            <a:off x="24458938" y="6453122"/>
            <a:ext cx="280299" cy="235234"/>
          </a:xfrm>
          <a:prstGeom prst="rect">
            <a:avLst/>
          </a:prstGeom>
        </p:spPr>
      </p:pic>
      <p:sp>
        <p:nvSpPr>
          <p:cNvPr id="8" name="Rectangle 7">
            <a:extLst>
              <a:ext uri="{FF2B5EF4-FFF2-40B4-BE49-F238E27FC236}">
                <a16:creationId xmlns:a16="http://schemas.microsoft.com/office/drawing/2014/main" id="{F3AB5035-700B-D5BD-1C60-4E47CC93C94E}"/>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nline Media 1" descr="By Brooklyn: Making the Most of Small Business Saturday | American Express">
            <a:hlinkClick r:id="" action="ppaction://media"/>
            <a:extLst>
              <a:ext uri="{FF2B5EF4-FFF2-40B4-BE49-F238E27FC236}">
                <a16:creationId xmlns:a16="http://schemas.microsoft.com/office/drawing/2014/main" id="{344D4E0A-45A9-8DE4-EE5F-15BA84B91360}"/>
              </a:ext>
            </a:extLst>
          </p:cNvPr>
          <p:cNvPicPr>
            <a:picLocks noRot="1" noChangeAspect="1"/>
          </p:cNvPicPr>
          <p:nvPr>
            <a:videoFile r:link="rId1"/>
          </p:nvPr>
        </p:nvPicPr>
        <p:blipFill>
          <a:blip r:embed="rId6"/>
          <a:stretch>
            <a:fillRect/>
          </a:stretch>
        </p:blipFill>
        <p:spPr>
          <a:xfrm>
            <a:off x="8721" y="0"/>
            <a:ext cx="12138055" cy="6858000"/>
          </a:xfrm>
          <a:prstGeom prst="rect">
            <a:avLst/>
          </a:prstGeom>
        </p:spPr>
      </p:pic>
      <p:sp>
        <p:nvSpPr>
          <p:cNvPr id="10" name="Slide Number Placeholder 3">
            <a:extLst>
              <a:ext uri="{FF2B5EF4-FFF2-40B4-BE49-F238E27FC236}">
                <a16:creationId xmlns:a16="http://schemas.microsoft.com/office/drawing/2014/main" id="{94DDBF88-7593-E8B1-9515-7A8E5E4244F9}"/>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20</a:t>
            </a:fld>
            <a:endParaRPr lang="en-US" sz="1200" dirty="0">
              <a:solidFill>
                <a:schemeClr val="bg1"/>
              </a:solidFill>
              <a:latin typeface="Outfit Medium" pitchFamily="2" charset="0"/>
            </a:endParaRPr>
          </a:p>
        </p:txBody>
      </p:sp>
      <p:pic>
        <p:nvPicPr>
          <p:cNvPr id="12" name="Picture 11">
            <a:extLst>
              <a:ext uri="{FF2B5EF4-FFF2-40B4-BE49-F238E27FC236}">
                <a16:creationId xmlns:a16="http://schemas.microsoft.com/office/drawing/2014/main" id="{B425EB09-6DAF-5BD0-9A00-4357AC794840}"/>
              </a:ext>
            </a:extLst>
          </p:cNvPr>
          <p:cNvPicPr>
            <a:picLocks noChangeAspect="1"/>
          </p:cNvPicPr>
          <p:nvPr/>
        </p:nvPicPr>
        <p:blipFill>
          <a:blip r:embed="rId5"/>
          <a:srcRect/>
          <a:stretch/>
        </p:blipFill>
        <p:spPr>
          <a:xfrm>
            <a:off x="11701583" y="6453122"/>
            <a:ext cx="280299" cy="235234"/>
          </a:xfrm>
          <a:prstGeom prst="rect">
            <a:avLst/>
          </a:prstGeom>
        </p:spPr>
      </p:pic>
    </p:spTree>
    <p:extLst>
      <p:ext uri="{BB962C8B-B14F-4D97-AF65-F5344CB8AC3E}">
        <p14:creationId xmlns:p14="http://schemas.microsoft.com/office/powerpoint/2010/main" val="20968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9589-C3BE-07F3-B1C3-FAB54CF013F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19C9485-E864-1E9E-43C7-084554937526}"/>
              </a:ext>
            </a:extLst>
          </p:cNvPr>
          <p:cNvPicPr>
            <a:picLocks noChangeAspect="1"/>
          </p:cNvPicPr>
          <p:nvPr/>
        </p:nvPicPr>
        <p:blipFill rotWithShape="1">
          <a:blip r:embed="rId3"/>
          <a:srcRect b="30652"/>
          <a:stretch/>
        </p:blipFill>
        <p:spPr>
          <a:xfrm>
            <a:off x="12915153" y="185753"/>
            <a:ext cx="864000" cy="144231"/>
          </a:xfrm>
          <a:prstGeom prst="rect">
            <a:avLst/>
          </a:prstGeom>
        </p:spPr>
      </p:pic>
      <p:pic>
        <p:nvPicPr>
          <p:cNvPr id="3" name="Picture 2">
            <a:extLst>
              <a:ext uri="{FF2B5EF4-FFF2-40B4-BE49-F238E27FC236}">
                <a16:creationId xmlns:a16="http://schemas.microsoft.com/office/drawing/2014/main" id="{00D77857-F8A6-D91D-9C24-19E342091BA4}"/>
              </a:ext>
            </a:extLst>
          </p:cNvPr>
          <p:cNvPicPr>
            <a:picLocks noChangeAspect="1"/>
          </p:cNvPicPr>
          <p:nvPr/>
        </p:nvPicPr>
        <p:blipFill>
          <a:blip r:embed="rId4"/>
          <a:srcRect/>
          <a:stretch/>
        </p:blipFill>
        <p:spPr>
          <a:xfrm>
            <a:off x="24458938" y="6453122"/>
            <a:ext cx="280299" cy="235234"/>
          </a:xfrm>
          <a:prstGeom prst="rect">
            <a:avLst/>
          </a:prstGeom>
        </p:spPr>
      </p:pic>
      <p:sp>
        <p:nvSpPr>
          <p:cNvPr id="4" name="TextBox 3">
            <a:extLst>
              <a:ext uri="{FF2B5EF4-FFF2-40B4-BE49-F238E27FC236}">
                <a16:creationId xmlns:a16="http://schemas.microsoft.com/office/drawing/2014/main" id="{286BC9BB-AF5E-9242-A789-D631A17E05ED}"/>
              </a:ext>
            </a:extLst>
          </p:cNvPr>
          <p:cNvSpPr txBox="1"/>
          <p:nvPr/>
        </p:nvSpPr>
        <p:spPr>
          <a:xfrm>
            <a:off x="589799" y="893561"/>
            <a:ext cx="4306666" cy="5529719"/>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AMERICAN EXPRESS: SMALL BUSINESS SATURDAY</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American Express created Small Business </a:t>
            </a:r>
            <a:b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b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Saturday to encourage shopping at small businesses.</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Based on consumer insight</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Gives back to the community</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Tangible benefit</a:t>
            </a:r>
          </a:p>
          <a:p>
            <a:pPr marL="285750" marR="0" lvl="0" indent="-285750" defTabSz="914400" rtl="0" eaLnBrk="1" fontAlgn="auto" latinLnBrk="0" hangingPunct="1">
              <a:spcBef>
                <a:spcPts val="0"/>
              </a:spcBef>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Empty gestures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PR vs consumer benefit</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Lack of follow-through / longevity</a:t>
            </a: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8" name="Rectangle 7">
            <a:extLst>
              <a:ext uri="{FF2B5EF4-FFF2-40B4-BE49-F238E27FC236}">
                <a16:creationId xmlns:a16="http://schemas.microsoft.com/office/drawing/2014/main" id="{28215A17-011B-3E9A-20AC-37EA5AB4BAE4}"/>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a:extLst>
              <a:ext uri="{FF2B5EF4-FFF2-40B4-BE49-F238E27FC236}">
                <a16:creationId xmlns:a16="http://schemas.microsoft.com/office/drawing/2014/main" id="{66EBF954-21A9-209E-708D-79F710DDC0AC}"/>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21</a:t>
            </a:fld>
            <a:endParaRPr lang="en-US" sz="1200" dirty="0">
              <a:solidFill>
                <a:schemeClr val="bg1"/>
              </a:solidFill>
              <a:latin typeface="Outfit Medium" pitchFamily="2" charset="0"/>
            </a:endParaRPr>
          </a:p>
        </p:txBody>
      </p:sp>
      <p:pic>
        <p:nvPicPr>
          <p:cNvPr id="12" name="Picture 11">
            <a:extLst>
              <a:ext uri="{FF2B5EF4-FFF2-40B4-BE49-F238E27FC236}">
                <a16:creationId xmlns:a16="http://schemas.microsoft.com/office/drawing/2014/main" id="{7FCCB218-4BF0-1CB7-624D-E7A00AEF115A}"/>
              </a:ext>
            </a:extLst>
          </p:cNvPr>
          <p:cNvPicPr>
            <a:picLocks noChangeAspect="1"/>
          </p:cNvPicPr>
          <p:nvPr/>
        </p:nvPicPr>
        <p:blipFill>
          <a:blip r:embed="rId4"/>
          <a:srcRect/>
          <a:stretch/>
        </p:blipFill>
        <p:spPr>
          <a:xfrm>
            <a:off x="11701583" y="6453122"/>
            <a:ext cx="280299" cy="235234"/>
          </a:xfrm>
          <a:prstGeom prst="rect">
            <a:avLst/>
          </a:prstGeom>
        </p:spPr>
      </p:pic>
      <p:pic>
        <p:nvPicPr>
          <p:cNvPr id="5" name="Picture 4" descr="A blue sign with white text&#10;&#10;Description automatically generated">
            <a:extLst>
              <a:ext uri="{FF2B5EF4-FFF2-40B4-BE49-F238E27FC236}">
                <a16:creationId xmlns:a16="http://schemas.microsoft.com/office/drawing/2014/main" id="{0DBD07CE-CC92-2F11-F8A6-CA72DB62D5C7}"/>
              </a:ext>
            </a:extLst>
          </p:cNvPr>
          <p:cNvPicPr>
            <a:picLocks noChangeAspect="1"/>
          </p:cNvPicPr>
          <p:nvPr/>
        </p:nvPicPr>
        <p:blipFill>
          <a:blip r:embed="rId5"/>
          <a:stretch>
            <a:fillRect/>
          </a:stretch>
        </p:blipFill>
        <p:spPr>
          <a:xfrm>
            <a:off x="5026520" y="1403586"/>
            <a:ext cx="7163246" cy="4255091"/>
          </a:xfrm>
          <a:prstGeom prst="rect">
            <a:avLst/>
          </a:prstGeom>
        </p:spPr>
      </p:pic>
    </p:spTree>
    <p:extLst>
      <p:ext uri="{BB962C8B-B14F-4D97-AF65-F5344CB8AC3E}">
        <p14:creationId xmlns:p14="http://schemas.microsoft.com/office/powerpoint/2010/main" val="2727857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B11AA-7B8B-8E9D-3243-5DFC303B52B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A3232A1-9193-82E2-7FAC-7349BA054BB5}"/>
              </a:ext>
            </a:extLst>
          </p:cNvPr>
          <p:cNvPicPr>
            <a:picLocks noChangeAspect="1"/>
          </p:cNvPicPr>
          <p:nvPr/>
        </p:nvPicPr>
        <p:blipFill rotWithShape="1">
          <a:blip r:embed="rId3"/>
          <a:srcRect b="30652"/>
          <a:stretch/>
        </p:blipFill>
        <p:spPr>
          <a:xfrm>
            <a:off x="13121629" y="355397"/>
            <a:ext cx="864000" cy="144231"/>
          </a:xfrm>
          <a:prstGeom prst="rect">
            <a:avLst/>
          </a:prstGeom>
        </p:spPr>
      </p:pic>
      <p:pic>
        <p:nvPicPr>
          <p:cNvPr id="3" name="Picture 2">
            <a:extLst>
              <a:ext uri="{FF2B5EF4-FFF2-40B4-BE49-F238E27FC236}">
                <a16:creationId xmlns:a16="http://schemas.microsoft.com/office/drawing/2014/main" id="{FE0DD4E7-DF2B-BBF4-4825-C3801F88B89A}"/>
              </a:ext>
            </a:extLst>
          </p:cNvPr>
          <p:cNvPicPr>
            <a:picLocks noChangeAspect="1"/>
          </p:cNvPicPr>
          <p:nvPr/>
        </p:nvPicPr>
        <p:blipFill>
          <a:blip r:embed="rId4"/>
          <a:srcRect/>
          <a:stretch/>
        </p:blipFill>
        <p:spPr>
          <a:xfrm>
            <a:off x="24665414" y="6622766"/>
            <a:ext cx="280299" cy="235234"/>
          </a:xfrm>
          <a:prstGeom prst="rect">
            <a:avLst/>
          </a:prstGeom>
        </p:spPr>
      </p:pic>
      <p:sp>
        <p:nvSpPr>
          <p:cNvPr id="2" name="TextBox 1">
            <a:extLst>
              <a:ext uri="{FF2B5EF4-FFF2-40B4-BE49-F238E27FC236}">
                <a16:creationId xmlns:a16="http://schemas.microsoft.com/office/drawing/2014/main" id="{747CFBC4-1CA6-AA45-ACBE-43D559158ADD}"/>
              </a:ext>
            </a:extLst>
          </p:cNvPr>
          <p:cNvSpPr txBox="1"/>
          <p:nvPr/>
        </p:nvSpPr>
        <p:spPr>
          <a:xfrm>
            <a:off x="589799" y="893561"/>
            <a:ext cx="3507091" cy="5162952"/>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IQOS: WELLNESS SPACES</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white"/>
                </a:solidFill>
                <a:effectLst/>
                <a:uLnTx/>
                <a:uFillTx/>
                <a:latin typeface="Outfit Thin" pitchFamily="2" charset="0"/>
                <a:ea typeface="+mn-ea"/>
                <a:cs typeface="+mn-cs"/>
              </a:rPr>
              <a:t>iQos</a:t>
            </a: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 created ‘wellness spaces’ in travel retail in the style of Apple Stores, in order to give consumers somewhere to relax and experience the product.</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Close tie to brand values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Links product with experience</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Great for visibility</a:t>
            </a:r>
          </a:p>
          <a:p>
            <a:pPr marL="285750" marR="0" lvl="0" indent="-285750" defTabSz="914400" rtl="0" eaLnBrk="1" fontAlgn="auto" latinLnBrk="0" hangingPunct="1">
              <a:spcBef>
                <a:spcPts val="0"/>
              </a:spcBef>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Needs to live up to its promise</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Could lead to criticism of associating ‘wellness’ with heated tobacco</a:t>
            </a: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pic>
        <p:nvPicPr>
          <p:cNvPr id="7" name="Picture 6" descr="A store with a variety of products&#10;&#10;Description automatically generated with medium confidence">
            <a:extLst>
              <a:ext uri="{FF2B5EF4-FFF2-40B4-BE49-F238E27FC236}">
                <a16:creationId xmlns:a16="http://schemas.microsoft.com/office/drawing/2014/main" id="{DDD32622-ABF0-8E44-86E5-266073BC4829}"/>
              </a:ext>
            </a:extLst>
          </p:cNvPr>
          <p:cNvPicPr>
            <a:picLocks noChangeAspect="1"/>
          </p:cNvPicPr>
          <p:nvPr/>
        </p:nvPicPr>
        <p:blipFill>
          <a:blip r:embed="rId5"/>
          <a:srcRect l="9429" r="14662"/>
          <a:stretch/>
        </p:blipFill>
        <p:spPr>
          <a:xfrm>
            <a:off x="5026519" y="0"/>
            <a:ext cx="7165481" cy="6858000"/>
          </a:xfrm>
          <a:prstGeom prst="rect">
            <a:avLst/>
          </a:prstGeom>
        </p:spPr>
      </p:pic>
      <p:sp>
        <p:nvSpPr>
          <p:cNvPr id="9" name="Slide Number Placeholder 3">
            <a:extLst>
              <a:ext uri="{FF2B5EF4-FFF2-40B4-BE49-F238E27FC236}">
                <a16:creationId xmlns:a16="http://schemas.microsoft.com/office/drawing/2014/main" id="{952DDDE3-AECB-09A3-B179-5C908C38CD63}"/>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22</a:t>
            </a:fld>
            <a:endParaRPr lang="en-US" sz="1200" dirty="0">
              <a:solidFill>
                <a:schemeClr val="bg1"/>
              </a:solidFill>
              <a:latin typeface="Outfit Medium" pitchFamily="2" charset="0"/>
            </a:endParaRPr>
          </a:p>
        </p:txBody>
      </p:sp>
      <p:pic>
        <p:nvPicPr>
          <p:cNvPr id="10" name="Picture 9">
            <a:extLst>
              <a:ext uri="{FF2B5EF4-FFF2-40B4-BE49-F238E27FC236}">
                <a16:creationId xmlns:a16="http://schemas.microsoft.com/office/drawing/2014/main" id="{A368151F-C375-69B6-E239-071546BDEAA8}"/>
              </a:ext>
            </a:extLst>
          </p:cNvPr>
          <p:cNvPicPr>
            <a:picLocks noChangeAspect="1"/>
          </p:cNvPicPr>
          <p:nvPr/>
        </p:nvPicPr>
        <p:blipFill>
          <a:blip r:embed="rId4"/>
          <a:srcRect/>
          <a:stretch/>
        </p:blipFill>
        <p:spPr>
          <a:xfrm>
            <a:off x="11701583" y="6453122"/>
            <a:ext cx="280299" cy="235234"/>
          </a:xfrm>
          <a:prstGeom prst="rect">
            <a:avLst/>
          </a:prstGeom>
        </p:spPr>
      </p:pic>
    </p:spTree>
    <p:extLst>
      <p:ext uri="{BB962C8B-B14F-4D97-AF65-F5344CB8AC3E}">
        <p14:creationId xmlns:p14="http://schemas.microsoft.com/office/powerpoint/2010/main" val="4191650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88D9F-853A-0ECE-25DC-BA605D8E4D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87083D-ABBD-4AA4-E003-E6F513C86A8E}"/>
              </a:ext>
            </a:extLst>
          </p:cNvPr>
          <p:cNvPicPr>
            <a:picLocks noChangeAspect="1"/>
          </p:cNvPicPr>
          <p:nvPr/>
        </p:nvPicPr>
        <p:blipFill>
          <a:blip r:embed="rId3"/>
          <a:srcRect/>
          <a:stretch/>
        </p:blipFill>
        <p:spPr>
          <a:xfrm>
            <a:off x="24326203" y="6453122"/>
            <a:ext cx="280299" cy="235234"/>
          </a:xfrm>
          <a:prstGeom prst="rect">
            <a:avLst/>
          </a:prstGeom>
        </p:spPr>
      </p:pic>
      <p:sp>
        <p:nvSpPr>
          <p:cNvPr id="6" name="TextBox 5">
            <a:extLst>
              <a:ext uri="{FF2B5EF4-FFF2-40B4-BE49-F238E27FC236}">
                <a16:creationId xmlns:a16="http://schemas.microsoft.com/office/drawing/2014/main" id="{6BB3F825-5B89-9209-C981-C446D3139140}"/>
              </a:ext>
            </a:extLst>
          </p:cNvPr>
          <p:cNvSpPr txBox="1"/>
          <p:nvPr/>
        </p:nvSpPr>
        <p:spPr>
          <a:xfrm>
            <a:off x="589798" y="893561"/>
            <a:ext cx="6395201"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HOW CAN YOU DO THIS?</a:t>
            </a:r>
          </a:p>
        </p:txBody>
      </p:sp>
      <p:sp>
        <p:nvSpPr>
          <p:cNvPr id="24" name="TextBox 23">
            <a:extLst>
              <a:ext uri="{FF2B5EF4-FFF2-40B4-BE49-F238E27FC236}">
                <a16:creationId xmlns:a16="http://schemas.microsoft.com/office/drawing/2014/main" id="{8325EF8F-29D2-3E7E-901C-BFC85F09C594}"/>
              </a:ext>
            </a:extLst>
          </p:cNvPr>
          <p:cNvSpPr txBox="1"/>
          <p:nvPr/>
        </p:nvSpPr>
        <p:spPr>
          <a:xfrm>
            <a:off x="1191658" y="3366940"/>
            <a:ext cx="2451146"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Think about what your consumer may want or need</a:t>
            </a:r>
            <a:endParaRPr kumimoji="0" lang="en-US" u="none" strike="noStrike" kern="1200" cap="none" spc="0" normalizeH="0" baseline="0" noProof="0" dirty="0">
              <a:ln>
                <a:noFill/>
              </a:ln>
              <a:solidFill>
                <a:prstClr val="white"/>
              </a:solidFill>
              <a:effectLst/>
              <a:uLnTx/>
              <a:uFillTx/>
              <a:latin typeface="Outfit Light" pitchFamily="2" charset="0"/>
            </a:endParaRPr>
          </a:p>
        </p:txBody>
      </p:sp>
      <p:sp>
        <p:nvSpPr>
          <p:cNvPr id="26" name="TextBox 25">
            <a:extLst>
              <a:ext uri="{FF2B5EF4-FFF2-40B4-BE49-F238E27FC236}">
                <a16:creationId xmlns:a16="http://schemas.microsoft.com/office/drawing/2014/main" id="{64892DD7-B8F6-3309-3D12-97C146404153}"/>
              </a:ext>
            </a:extLst>
          </p:cNvPr>
          <p:cNvSpPr txBox="1"/>
          <p:nvPr/>
        </p:nvSpPr>
        <p:spPr>
          <a:xfrm>
            <a:off x="4894846" y="3228441"/>
            <a:ext cx="2402307"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dirty="0">
                <a:solidFill>
                  <a:prstClr val="white"/>
                </a:solidFill>
                <a:latin typeface="Outfit Light" pitchFamily="2" charset="0"/>
              </a:rPr>
              <a:t>Think about how your brand essence and RTBs can lead to a new experience</a:t>
            </a:r>
          </a:p>
        </p:txBody>
      </p:sp>
      <p:sp>
        <p:nvSpPr>
          <p:cNvPr id="28" name="TextBox 27">
            <a:extLst>
              <a:ext uri="{FF2B5EF4-FFF2-40B4-BE49-F238E27FC236}">
                <a16:creationId xmlns:a16="http://schemas.microsoft.com/office/drawing/2014/main" id="{CFBB53D8-92F7-9251-200F-1F38BADA3B21}"/>
              </a:ext>
            </a:extLst>
          </p:cNvPr>
          <p:cNvSpPr txBox="1"/>
          <p:nvPr/>
        </p:nvSpPr>
        <p:spPr>
          <a:xfrm>
            <a:off x="8598222" y="3366940"/>
            <a:ext cx="2353092"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Think about creating something with longevity</a:t>
            </a:r>
          </a:p>
        </p:txBody>
      </p:sp>
      <p:sp>
        <p:nvSpPr>
          <p:cNvPr id="29" name="Oval 28">
            <a:extLst>
              <a:ext uri="{FF2B5EF4-FFF2-40B4-BE49-F238E27FC236}">
                <a16:creationId xmlns:a16="http://schemas.microsoft.com/office/drawing/2014/main" id="{0E7157CF-8CF4-FF7D-ED29-7E7ADE2EAD85}"/>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76532A-6271-E0AD-0FCE-5A29261E754D}"/>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1D38C5C-0462-0601-B809-023E969ED854}"/>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936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D26F1-2E43-E05F-021C-99E9B3387F4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F7470785-BFEB-D322-2143-7404A892C2F6}"/>
              </a:ext>
            </a:extLst>
          </p:cNvPr>
          <p:cNvPicPr>
            <a:picLocks noChangeAspect="1"/>
          </p:cNvPicPr>
          <p:nvPr/>
        </p:nvPicPr>
        <p:blipFill rotWithShape="1">
          <a:blip r:embed="rId3"/>
          <a:srcRect b="30652"/>
          <a:stretch/>
        </p:blipFill>
        <p:spPr>
          <a:xfrm>
            <a:off x="12354714" y="185753"/>
            <a:ext cx="864000" cy="144231"/>
          </a:xfrm>
          <a:prstGeom prst="rect">
            <a:avLst/>
          </a:prstGeom>
        </p:spPr>
      </p:pic>
      <p:pic>
        <p:nvPicPr>
          <p:cNvPr id="3" name="Picture 2">
            <a:extLst>
              <a:ext uri="{FF2B5EF4-FFF2-40B4-BE49-F238E27FC236}">
                <a16:creationId xmlns:a16="http://schemas.microsoft.com/office/drawing/2014/main" id="{9159F3D5-1911-9AC8-8AFC-3194AF3E2F40}"/>
              </a:ext>
            </a:extLst>
          </p:cNvPr>
          <p:cNvPicPr>
            <a:picLocks noChangeAspect="1"/>
          </p:cNvPicPr>
          <p:nvPr/>
        </p:nvPicPr>
        <p:blipFill>
          <a:blip r:embed="rId4"/>
          <a:srcRect/>
          <a:stretch/>
        </p:blipFill>
        <p:spPr>
          <a:xfrm>
            <a:off x="23898499" y="6453122"/>
            <a:ext cx="280299" cy="235234"/>
          </a:xfrm>
          <a:prstGeom prst="rect">
            <a:avLst/>
          </a:prstGeom>
        </p:spPr>
      </p:pic>
      <p:sp>
        <p:nvSpPr>
          <p:cNvPr id="2" name="TextBox 1">
            <a:extLst>
              <a:ext uri="{FF2B5EF4-FFF2-40B4-BE49-F238E27FC236}">
                <a16:creationId xmlns:a16="http://schemas.microsoft.com/office/drawing/2014/main" id="{EAD3D8AB-95BF-B704-16E8-8B6C33FB4789}"/>
              </a:ext>
            </a:extLst>
          </p:cNvPr>
          <p:cNvSpPr txBox="1"/>
          <p:nvPr/>
        </p:nvSpPr>
        <p:spPr>
          <a:xfrm>
            <a:off x="3333053" y="2812591"/>
            <a:ext cx="5525895" cy="2230675"/>
          </a:xfrm>
          <a:prstGeom prst="rect">
            <a:avLst/>
          </a:prstGeom>
          <a:noFill/>
        </p:spPr>
        <p:txBody>
          <a:bodyPr wrap="square" lIns="91440" tIns="45720" rIns="91440" bIns="45720" anchor="t">
            <a:spAutoFit/>
          </a:bodyPr>
          <a:lstStyle/>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r>
              <a:rPr lang="en-GB" sz="11500" b="1" dirty="0">
                <a:gradFill>
                  <a:gsLst>
                    <a:gs pos="1000">
                      <a:srgbClr val="FFD700"/>
                    </a:gs>
                    <a:gs pos="35000">
                      <a:srgbClr val="D299D8"/>
                    </a:gs>
                    <a:gs pos="63000">
                      <a:srgbClr val="ED70C8"/>
                    </a:gs>
                    <a:gs pos="98000">
                      <a:srgbClr val="FF268B"/>
                    </a:gs>
                  </a:gsLst>
                  <a:lin ang="0" scaled="0"/>
                </a:gradFill>
                <a:latin typeface="Outfit"/>
              </a:rPr>
              <a:t>04</a:t>
            </a:r>
          </a:p>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endParaRPr lang="en-GB" sz="4500" b="1" dirty="0">
              <a:gradFill>
                <a:gsLst>
                  <a:gs pos="1000">
                    <a:srgbClr val="FFD700"/>
                  </a:gs>
                  <a:gs pos="35000">
                    <a:srgbClr val="D299D8"/>
                  </a:gs>
                  <a:gs pos="63000">
                    <a:srgbClr val="ED70C8"/>
                  </a:gs>
                  <a:gs pos="98000">
                    <a:srgbClr val="FF268B"/>
                  </a:gs>
                </a:gsLst>
                <a:lin ang="0" scaled="0"/>
              </a:gradFill>
              <a:latin typeface="Outfit"/>
            </a:endParaRPr>
          </a:p>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lang="en-GB" sz="4500" b="1" dirty="0">
                <a:solidFill>
                  <a:schemeClr val="bg1"/>
                </a:solidFill>
                <a:latin typeface="Outfit"/>
              </a:rPr>
              <a:t>REINVENT EXPERIENCE</a:t>
            </a:r>
            <a:endParaRPr kumimoji="0" lang="en-GB" sz="4500" b="1" i="0" u="none" strike="noStrike" kern="1200" cap="none" spc="0" normalizeH="0" baseline="0" noProof="0" dirty="0">
              <a:ln>
                <a:noFill/>
              </a:ln>
              <a:solidFill>
                <a:schemeClr val="bg1"/>
              </a:solidFill>
              <a:effectLst/>
              <a:uLnTx/>
              <a:uFillTx/>
              <a:latin typeface="Outfit"/>
            </a:endParaRPr>
          </a:p>
        </p:txBody>
      </p:sp>
    </p:spTree>
    <p:extLst>
      <p:ext uri="{BB962C8B-B14F-4D97-AF65-F5344CB8AC3E}">
        <p14:creationId xmlns:p14="http://schemas.microsoft.com/office/powerpoint/2010/main" val="3033015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B7D2-782A-C3B4-F734-48649E9C8DC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9A003EF-DAAD-D405-3729-5A3F7563DE31}"/>
              </a:ext>
            </a:extLst>
          </p:cNvPr>
          <p:cNvPicPr>
            <a:picLocks noChangeAspect="1"/>
          </p:cNvPicPr>
          <p:nvPr/>
        </p:nvPicPr>
        <p:blipFill rotWithShape="1">
          <a:blip r:embed="rId3"/>
          <a:srcRect b="30652"/>
          <a:stretch/>
        </p:blipFill>
        <p:spPr>
          <a:xfrm>
            <a:off x="12944649" y="185753"/>
            <a:ext cx="864000" cy="144231"/>
          </a:xfrm>
          <a:prstGeom prst="rect">
            <a:avLst/>
          </a:prstGeom>
        </p:spPr>
      </p:pic>
      <p:pic>
        <p:nvPicPr>
          <p:cNvPr id="3" name="Picture 2">
            <a:extLst>
              <a:ext uri="{FF2B5EF4-FFF2-40B4-BE49-F238E27FC236}">
                <a16:creationId xmlns:a16="http://schemas.microsoft.com/office/drawing/2014/main" id="{1F598812-EFE3-9BE8-1B66-F075777F7C7F}"/>
              </a:ext>
            </a:extLst>
          </p:cNvPr>
          <p:cNvPicPr>
            <a:picLocks noChangeAspect="1"/>
          </p:cNvPicPr>
          <p:nvPr/>
        </p:nvPicPr>
        <p:blipFill>
          <a:blip r:embed="rId4"/>
          <a:srcRect/>
          <a:stretch/>
        </p:blipFill>
        <p:spPr>
          <a:xfrm>
            <a:off x="24488434" y="6453122"/>
            <a:ext cx="280299" cy="235234"/>
          </a:xfrm>
          <a:prstGeom prst="rect">
            <a:avLst/>
          </a:prstGeom>
        </p:spPr>
      </p:pic>
      <p:sp>
        <p:nvSpPr>
          <p:cNvPr id="6" name="TextBox 5">
            <a:extLst>
              <a:ext uri="{FF2B5EF4-FFF2-40B4-BE49-F238E27FC236}">
                <a16:creationId xmlns:a16="http://schemas.microsoft.com/office/drawing/2014/main" id="{39D4E49D-9EF9-FBEF-EF30-0923A75769F1}"/>
              </a:ext>
            </a:extLst>
          </p:cNvPr>
          <p:cNvSpPr txBox="1"/>
          <p:nvPr/>
        </p:nvSpPr>
        <p:spPr>
          <a:xfrm>
            <a:off x="589798" y="893561"/>
            <a:ext cx="6395201"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WHY DO THIS?</a:t>
            </a:r>
          </a:p>
        </p:txBody>
      </p:sp>
      <p:sp>
        <p:nvSpPr>
          <p:cNvPr id="26" name="TextBox 25">
            <a:extLst>
              <a:ext uri="{FF2B5EF4-FFF2-40B4-BE49-F238E27FC236}">
                <a16:creationId xmlns:a16="http://schemas.microsoft.com/office/drawing/2014/main" id="{34CD79A5-8E70-214A-22E5-4E6C3E5C3ECA}"/>
              </a:ext>
            </a:extLst>
          </p:cNvPr>
          <p:cNvSpPr txBox="1"/>
          <p:nvPr/>
        </p:nvSpPr>
        <p:spPr>
          <a:xfrm>
            <a:off x="1065653" y="3505440"/>
            <a:ext cx="2703157"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pitchFamily="2" charset="0"/>
              </a:rPr>
              <a:t>Helps you interact with consumers in new ways</a:t>
            </a:r>
            <a:endParaRPr kumimoji="0" lang="en-US" u="none" strike="noStrike" kern="1200" cap="none" spc="0" normalizeH="0" baseline="0" noProof="0" dirty="0">
              <a:ln>
                <a:noFill/>
              </a:ln>
              <a:solidFill>
                <a:prstClr val="white"/>
              </a:solidFill>
              <a:effectLst/>
              <a:uLnTx/>
              <a:uFillTx/>
              <a:latin typeface="Outfit" pitchFamily="2" charset="0"/>
            </a:endParaRPr>
          </a:p>
        </p:txBody>
      </p:sp>
      <p:sp>
        <p:nvSpPr>
          <p:cNvPr id="24" name="TextBox 23">
            <a:extLst>
              <a:ext uri="{FF2B5EF4-FFF2-40B4-BE49-F238E27FC236}">
                <a16:creationId xmlns:a16="http://schemas.microsoft.com/office/drawing/2014/main" id="{F550AFEE-2E39-8442-5B97-AB572CD3F5CE}"/>
              </a:ext>
            </a:extLst>
          </p:cNvPr>
          <p:cNvSpPr txBox="1"/>
          <p:nvPr/>
        </p:nvSpPr>
        <p:spPr>
          <a:xfrm>
            <a:off x="4689708" y="3505440"/>
            <a:ext cx="2812583"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dirty="0">
                <a:solidFill>
                  <a:prstClr val="white"/>
                </a:solidFill>
                <a:latin typeface="Outfit" pitchFamily="2" charset="0"/>
              </a:rPr>
              <a:t>Can capture new audiences in new spaces</a:t>
            </a:r>
          </a:p>
        </p:txBody>
      </p:sp>
      <p:sp>
        <p:nvSpPr>
          <p:cNvPr id="22" name="TextBox 21">
            <a:extLst>
              <a:ext uri="{FF2B5EF4-FFF2-40B4-BE49-F238E27FC236}">
                <a16:creationId xmlns:a16="http://schemas.microsoft.com/office/drawing/2014/main" id="{B5F67DBE-107C-F50F-6E09-97C60A41A2DE}"/>
              </a:ext>
            </a:extLst>
          </p:cNvPr>
          <p:cNvSpPr txBox="1"/>
          <p:nvPr/>
        </p:nvSpPr>
        <p:spPr>
          <a:xfrm>
            <a:off x="8598222" y="3505440"/>
            <a:ext cx="2353092" cy="64633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pitchFamily="2" charset="0"/>
              </a:rPr>
              <a:t>Can demonstrate your relevance / innovation</a:t>
            </a:r>
          </a:p>
        </p:txBody>
      </p:sp>
      <p:sp>
        <p:nvSpPr>
          <p:cNvPr id="36" name="Oval 35">
            <a:extLst>
              <a:ext uri="{FF2B5EF4-FFF2-40B4-BE49-F238E27FC236}">
                <a16:creationId xmlns:a16="http://schemas.microsoft.com/office/drawing/2014/main" id="{8C8880DE-579C-D6D5-B0D1-871EC87AB8BA}"/>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B89DA18-BEC6-B598-35BD-D510506B1BBD}"/>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05BE7C7-32FC-09A1-469B-5F12352813E2}"/>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191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D4DD-0CF4-9AB0-6211-30084A10BDD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8D907F1-18EC-CCCA-FC61-38D4CB3CDECF}"/>
              </a:ext>
            </a:extLst>
          </p:cNvPr>
          <p:cNvPicPr>
            <a:picLocks noChangeAspect="1"/>
          </p:cNvPicPr>
          <p:nvPr/>
        </p:nvPicPr>
        <p:blipFill rotWithShape="1">
          <a:blip r:embed="rId4"/>
          <a:srcRect b="30652"/>
          <a:stretch/>
        </p:blipFill>
        <p:spPr>
          <a:xfrm>
            <a:off x="12738172" y="185753"/>
            <a:ext cx="864000" cy="144231"/>
          </a:xfrm>
          <a:prstGeom prst="rect">
            <a:avLst/>
          </a:prstGeom>
        </p:spPr>
      </p:pic>
      <p:pic>
        <p:nvPicPr>
          <p:cNvPr id="3" name="Picture 2">
            <a:extLst>
              <a:ext uri="{FF2B5EF4-FFF2-40B4-BE49-F238E27FC236}">
                <a16:creationId xmlns:a16="http://schemas.microsoft.com/office/drawing/2014/main" id="{68A382E7-5E9F-90F5-721A-08F20FCD2D73}"/>
              </a:ext>
            </a:extLst>
          </p:cNvPr>
          <p:cNvPicPr>
            <a:picLocks noChangeAspect="1"/>
          </p:cNvPicPr>
          <p:nvPr/>
        </p:nvPicPr>
        <p:blipFill>
          <a:blip r:embed="rId5"/>
          <a:srcRect/>
          <a:stretch/>
        </p:blipFill>
        <p:spPr>
          <a:xfrm>
            <a:off x="24281957" y="6453122"/>
            <a:ext cx="280299" cy="235234"/>
          </a:xfrm>
          <a:prstGeom prst="rect">
            <a:avLst/>
          </a:prstGeom>
        </p:spPr>
      </p:pic>
      <p:sp>
        <p:nvSpPr>
          <p:cNvPr id="5" name="Rectangle 4">
            <a:extLst>
              <a:ext uri="{FF2B5EF4-FFF2-40B4-BE49-F238E27FC236}">
                <a16:creationId xmlns:a16="http://schemas.microsoft.com/office/drawing/2014/main" id="{E3CAEB5E-58AA-74A4-9125-D57475F91F78}"/>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1" descr="Doritos  - Triangle Tracker - Case Study">
            <a:hlinkClick r:id="" action="ppaction://media"/>
            <a:extLst>
              <a:ext uri="{FF2B5EF4-FFF2-40B4-BE49-F238E27FC236}">
                <a16:creationId xmlns:a16="http://schemas.microsoft.com/office/drawing/2014/main" id="{93257762-6570-BC22-C1E1-767AB53168A5}"/>
              </a:ext>
            </a:extLst>
          </p:cNvPr>
          <p:cNvPicPr>
            <a:picLocks noRot="1" noChangeAspect="1"/>
          </p:cNvPicPr>
          <p:nvPr>
            <a:videoFile r:link="rId1"/>
          </p:nvPr>
        </p:nvPicPr>
        <p:blipFill>
          <a:blip r:embed="rId6"/>
          <a:stretch>
            <a:fillRect/>
          </a:stretch>
        </p:blipFill>
        <p:spPr>
          <a:xfrm>
            <a:off x="0" y="0"/>
            <a:ext cx="12138054" cy="6858000"/>
          </a:xfrm>
          <a:prstGeom prst="rect">
            <a:avLst/>
          </a:prstGeom>
        </p:spPr>
      </p:pic>
      <p:sp>
        <p:nvSpPr>
          <p:cNvPr id="8" name="Slide Number Placeholder 3">
            <a:extLst>
              <a:ext uri="{FF2B5EF4-FFF2-40B4-BE49-F238E27FC236}">
                <a16:creationId xmlns:a16="http://schemas.microsoft.com/office/drawing/2014/main" id="{F0C90742-AC95-BD62-3F0D-828922569E2A}"/>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26</a:t>
            </a:fld>
            <a:endParaRPr lang="en-US" sz="1200" dirty="0">
              <a:solidFill>
                <a:schemeClr val="bg1"/>
              </a:solidFill>
              <a:latin typeface="Outfit Medium" pitchFamily="2" charset="0"/>
            </a:endParaRPr>
          </a:p>
        </p:txBody>
      </p:sp>
      <p:pic>
        <p:nvPicPr>
          <p:cNvPr id="9" name="Picture 8">
            <a:extLst>
              <a:ext uri="{FF2B5EF4-FFF2-40B4-BE49-F238E27FC236}">
                <a16:creationId xmlns:a16="http://schemas.microsoft.com/office/drawing/2014/main" id="{B1F5CDD6-D0A1-DDE7-3395-04CE62BA4F9F}"/>
              </a:ext>
            </a:extLst>
          </p:cNvPr>
          <p:cNvPicPr>
            <a:picLocks noChangeAspect="1"/>
          </p:cNvPicPr>
          <p:nvPr/>
        </p:nvPicPr>
        <p:blipFill>
          <a:blip r:embed="rId5"/>
          <a:srcRect/>
          <a:stretch/>
        </p:blipFill>
        <p:spPr>
          <a:xfrm>
            <a:off x="11701583" y="6453122"/>
            <a:ext cx="280299" cy="235234"/>
          </a:xfrm>
          <a:prstGeom prst="rect">
            <a:avLst/>
          </a:prstGeom>
        </p:spPr>
      </p:pic>
    </p:spTree>
    <p:extLst>
      <p:ext uri="{BB962C8B-B14F-4D97-AF65-F5344CB8AC3E}">
        <p14:creationId xmlns:p14="http://schemas.microsoft.com/office/powerpoint/2010/main" val="24788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90CFD-CC34-0FB8-6849-0312C516FEC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14A597E-5082-45A7-BD3C-12A3D39872CD}"/>
              </a:ext>
            </a:extLst>
          </p:cNvPr>
          <p:cNvPicPr>
            <a:picLocks noChangeAspect="1"/>
          </p:cNvPicPr>
          <p:nvPr/>
        </p:nvPicPr>
        <p:blipFill rotWithShape="1">
          <a:blip r:embed="rId3"/>
          <a:srcRect b="30652"/>
          <a:stretch/>
        </p:blipFill>
        <p:spPr>
          <a:xfrm>
            <a:off x="12738172" y="185753"/>
            <a:ext cx="864000" cy="144231"/>
          </a:xfrm>
          <a:prstGeom prst="rect">
            <a:avLst/>
          </a:prstGeom>
        </p:spPr>
      </p:pic>
      <p:pic>
        <p:nvPicPr>
          <p:cNvPr id="3" name="Picture 2">
            <a:extLst>
              <a:ext uri="{FF2B5EF4-FFF2-40B4-BE49-F238E27FC236}">
                <a16:creationId xmlns:a16="http://schemas.microsoft.com/office/drawing/2014/main" id="{4A5B188C-943E-2B9A-B4D2-505D67E9B468}"/>
              </a:ext>
            </a:extLst>
          </p:cNvPr>
          <p:cNvPicPr>
            <a:picLocks noChangeAspect="1"/>
          </p:cNvPicPr>
          <p:nvPr/>
        </p:nvPicPr>
        <p:blipFill>
          <a:blip r:embed="rId4"/>
          <a:srcRect/>
          <a:stretch/>
        </p:blipFill>
        <p:spPr>
          <a:xfrm>
            <a:off x="24281957" y="6453122"/>
            <a:ext cx="280299" cy="235234"/>
          </a:xfrm>
          <a:prstGeom prst="rect">
            <a:avLst/>
          </a:prstGeom>
        </p:spPr>
      </p:pic>
      <p:sp>
        <p:nvSpPr>
          <p:cNvPr id="4" name="TextBox 3">
            <a:extLst>
              <a:ext uri="{FF2B5EF4-FFF2-40B4-BE49-F238E27FC236}">
                <a16:creationId xmlns:a16="http://schemas.microsoft.com/office/drawing/2014/main" id="{1B28076D-62D3-D4F9-B5F3-30ED2BF0182C}"/>
              </a:ext>
            </a:extLst>
          </p:cNvPr>
          <p:cNvSpPr txBox="1"/>
          <p:nvPr/>
        </p:nvSpPr>
        <p:spPr>
          <a:xfrm>
            <a:off x="589799" y="893561"/>
            <a:ext cx="4306666" cy="4606389"/>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DORITOS: TRIANGLE TRACKER</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Doritos used Snapchat AR lens to convert any triangle into challenges and rewards.</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Brand is front and centre</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Builds excitement around activities</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Rewards consumers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Can be expensive to set up</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Digital experience needs to be on point</a:t>
            </a: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5" name="Rectangle 4">
            <a:extLst>
              <a:ext uri="{FF2B5EF4-FFF2-40B4-BE49-F238E27FC236}">
                <a16:creationId xmlns:a16="http://schemas.microsoft.com/office/drawing/2014/main" id="{59C4A0D7-1CDB-B8A5-D0C9-2D10B6A183A7}"/>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2F9CD465-A38C-9D15-7D49-8FF746CECB9C}"/>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27</a:t>
            </a:fld>
            <a:endParaRPr lang="en-US" sz="1200" dirty="0">
              <a:solidFill>
                <a:schemeClr val="bg1"/>
              </a:solidFill>
              <a:latin typeface="Outfit Medium" pitchFamily="2" charset="0"/>
            </a:endParaRPr>
          </a:p>
        </p:txBody>
      </p:sp>
      <p:pic>
        <p:nvPicPr>
          <p:cNvPr id="9" name="Picture 8">
            <a:extLst>
              <a:ext uri="{FF2B5EF4-FFF2-40B4-BE49-F238E27FC236}">
                <a16:creationId xmlns:a16="http://schemas.microsoft.com/office/drawing/2014/main" id="{98712B94-ED0F-9644-4E2E-8E5C530C93F4}"/>
              </a:ext>
            </a:extLst>
          </p:cNvPr>
          <p:cNvPicPr>
            <a:picLocks noChangeAspect="1"/>
          </p:cNvPicPr>
          <p:nvPr/>
        </p:nvPicPr>
        <p:blipFill>
          <a:blip r:embed="rId4"/>
          <a:srcRect/>
          <a:stretch/>
        </p:blipFill>
        <p:spPr>
          <a:xfrm>
            <a:off x="11701583" y="6453122"/>
            <a:ext cx="280299" cy="235234"/>
          </a:xfrm>
          <a:prstGeom prst="rect">
            <a:avLst/>
          </a:prstGeom>
        </p:spPr>
      </p:pic>
      <p:pic>
        <p:nvPicPr>
          <p:cNvPr id="6" name="Picture 5" descr="A cell phone with a triangle of food on the screen&#10;&#10;Description automatically generated">
            <a:extLst>
              <a:ext uri="{FF2B5EF4-FFF2-40B4-BE49-F238E27FC236}">
                <a16:creationId xmlns:a16="http://schemas.microsoft.com/office/drawing/2014/main" id="{8F204092-16EA-B26D-379D-3C745313DA6F}"/>
              </a:ext>
            </a:extLst>
          </p:cNvPr>
          <p:cNvPicPr>
            <a:picLocks noChangeAspect="1"/>
          </p:cNvPicPr>
          <p:nvPr/>
        </p:nvPicPr>
        <p:blipFill rotWithShape="1">
          <a:blip r:embed="rId5"/>
          <a:srcRect t="1473" b="946"/>
          <a:stretch/>
        </p:blipFill>
        <p:spPr>
          <a:xfrm>
            <a:off x="5026520" y="53327"/>
            <a:ext cx="7156759" cy="6804674"/>
          </a:xfrm>
          <a:prstGeom prst="rect">
            <a:avLst/>
          </a:prstGeom>
        </p:spPr>
      </p:pic>
    </p:spTree>
    <p:extLst>
      <p:ext uri="{BB962C8B-B14F-4D97-AF65-F5344CB8AC3E}">
        <p14:creationId xmlns:p14="http://schemas.microsoft.com/office/powerpoint/2010/main" val="2825111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030A-C589-866C-CB11-52D2BAF5E3BF}"/>
            </a:ext>
          </a:extLst>
        </p:cNvPr>
        <p:cNvGrpSpPr/>
        <p:nvPr/>
      </p:nvGrpSpPr>
      <p:grpSpPr>
        <a:xfrm>
          <a:off x="0" y="0"/>
          <a:ext cx="0" cy="0"/>
          <a:chOff x="0" y="0"/>
          <a:chExt cx="0" cy="0"/>
        </a:xfrm>
      </p:grpSpPr>
      <p:pic>
        <p:nvPicPr>
          <p:cNvPr id="12" name="Picture 11" descr="A person holding a camera&#10;&#10;Description automatically generated">
            <a:extLst>
              <a:ext uri="{FF2B5EF4-FFF2-40B4-BE49-F238E27FC236}">
                <a16:creationId xmlns:a16="http://schemas.microsoft.com/office/drawing/2014/main" id="{41075009-9FDC-D202-8DAD-263A24F401CF}"/>
              </a:ext>
            </a:extLst>
          </p:cNvPr>
          <p:cNvPicPr>
            <a:picLocks noChangeAspect="1"/>
          </p:cNvPicPr>
          <p:nvPr/>
        </p:nvPicPr>
        <p:blipFill>
          <a:blip r:embed="rId3"/>
          <a:srcRect l="4663" t="11042" r="32089"/>
          <a:stretch/>
        </p:blipFill>
        <p:spPr>
          <a:xfrm>
            <a:off x="5026520" y="0"/>
            <a:ext cx="7165480" cy="6858000"/>
          </a:xfrm>
          <a:prstGeom prst="rect">
            <a:avLst/>
          </a:prstGeom>
        </p:spPr>
      </p:pic>
      <p:pic>
        <p:nvPicPr>
          <p:cNvPr id="13" name="Picture 12">
            <a:extLst>
              <a:ext uri="{FF2B5EF4-FFF2-40B4-BE49-F238E27FC236}">
                <a16:creationId xmlns:a16="http://schemas.microsoft.com/office/drawing/2014/main" id="{846710E0-A6DA-92AF-4D45-7679725711D3}"/>
              </a:ext>
            </a:extLst>
          </p:cNvPr>
          <p:cNvPicPr>
            <a:picLocks noChangeAspect="1"/>
          </p:cNvPicPr>
          <p:nvPr/>
        </p:nvPicPr>
        <p:blipFill rotWithShape="1">
          <a:blip r:embed="rId4"/>
          <a:srcRect b="30652"/>
          <a:stretch/>
        </p:blipFill>
        <p:spPr>
          <a:xfrm>
            <a:off x="12693927" y="185753"/>
            <a:ext cx="864000" cy="144231"/>
          </a:xfrm>
          <a:prstGeom prst="rect">
            <a:avLst/>
          </a:prstGeom>
        </p:spPr>
      </p:pic>
      <p:pic>
        <p:nvPicPr>
          <p:cNvPr id="3" name="Picture 2">
            <a:extLst>
              <a:ext uri="{FF2B5EF4-FFF2-40B4-BE49-F238E27FC236}">
                <a16:creationId xmlns:a16="http://schemas.microsoft.com/office/drawing/2014/main" id="{691AB7EF-1D0B-516A-627E-7862074D1639}"/>
              </a:ext>
            </a:extLst>
          </p:cNvPr>
          <p:cNvPicPr>
            <a:picLocks noChangeAspect="1"/>
          </p:cNvPicPr>
          <p:nvPr/>
        </p:nvPicPr>
        <p:blipFill>
          <a:blip r:embed="rId5"/>
          <a:srcRect/>
          <a:stretch/>
        </p:blipFill>
        <p:spPr>
          <a:xfrm>
            <a:off x="24237712" y="6453122"/>
            <a:ext cx="280299" cy="235234"/>
          </a:xfrm>
          <a:prstGeom prst="rect">
            <a:avLst/>
          </a:prstGeom>
        </p:spPr>
      </p:pic>
      <p:sp>
        <p:nvSpPr>
          <p:cNvPr id="2" name="TextBox 1">
            <a:extLst>
              <a:ext uri="{FF2B5EF4-FFF2-40B4-BE49-F238E27FC236}">
                <a16:creationId xmlns:a16="http://schemas.microsoft.com/office/drawing/2014/main" id="{879AE15D-52AE-5A57-792E-014219ED3F71}"/>
              </a:ext>
            </a:extLst>
          </p:cNvPr>
          <p:cNvSpPr txBox="1"/>
          <p:nvPr/>
        </p:nvSpPr>
        <p:spPr>
          <a:xfrm>
            <a:off x="589799" y="893561"/>
            <a:ext cx="4070691" cy="4239622"/>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NORTH FACE: EXPLORE MODE</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The North Face ran a social media and event-based campaign to encourage you to disconnect and experience the real world.</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Strong brand tie-in</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Scalable approach</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Tangible benefit for the consumer</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Can be expensive, so needs to have established consumer benefit and longevity</a:t>
            </a:r>
          </a:p>
        </p:txBody>
      </p:sp>
      <p:pic>
        <p:nvPicPr>
          <p:cNvPr id="15" name="Picture 14">
            <a:extLst>
              <a:ext uri="{FF2B5EF4-FFF2-40B4-BE49-F238E27FC236}">
                <a16:creationId xmlns:a16="http://schemas.microsoft.com/office/drawing/2014/main" id="{32BBFB76-78DE-73E4-374F-E01F9862D5C9}"/>
              </a:ext>
            </a:extLst>
          </p:cNvPr>
          <p:cNvPicPr>
            <a:picLocks noChangeAspect="1"/>
          </p:cNvPicPr>
          <p:nvPr/>
        </p:nvPicPr>
        <p:blipFill>
          <a:blip r:embed="rId6"/>
          <a:stretch>
            <a:fillRect/>
          </a:stretch>
        </p:blipFill>
        <p:spPr>
          <a:xfrm>
            <a:off x="5509341" y="348940"/>
            <a:ext cx="1506457" cy="2988857"/>
          </a:xfrm>
          <a:prstGeom prst="rect">
            <a:avLst/>
          </a:prstGeom>
        </p:spPr>
      </p:pic>
      <p:pic>
        <p:nvPicPr>
          <p:cNvPr id="16" name="Picture 15">
            <a:extLst>
              <a:ext uri="{FF2B5EF4-FFF2-40B4-BE49-F238E27FC236}">
                <a16:creationId xmlns:a16="http://schemas.microsoft.com/office/drawing/2014/main" id="{AEE2B62B-AD22-353D-5B39-9B12D8BD8D48}"/>
              </a:ext>
            </a:extLst>
          </p:cNvPr>
          <p:cNvPicPr>
            <a:picLocks noChangeAspect="1"/>
          </p:cNvPicPr>
          <p:nvPr/>
        </p:nvPicPr>
        <p:blipFill>
          <a:blip r:embed="rId7"/>
          <a:stretch>
            <a:fillRect/>
          </a:stretch>
        </p:blipFill>
        <p:spPr>
          <a:xfrm>
            <a:off x="5505890" y="3554976"/>
            <a:ext cx="1509463" cy="2988856"/>
          </a:xfrm>
          <a:prstGeom prst="rect">
            <a:avLst/>
          </a:prstGeom>
        </p:spPr>
      </p:pic>
      <p:sp>
        <p:nvSpPr>
          <p:cNvPr id="17" name="Slide Number Placeholder 3">
            <a:extLst>
              <a:ext uri="{FF2B5EF4-FFF2-40B4-BE49-F238E27FC236}">
                <a16:creationId xmlns:a16="http://schemas.microsoft.com/office/drawing/2014/main" id="{D1D87F0D-B6F9-8105-832B-918C8D74A5FA}"/>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28</a:t>
            </a:fld>
            <a:endParaRPr lang="en-US" sz="1200" dirty="0">
              <a:solidFill>
                <a:schemeClr val="bg1"/>
              </a:solidFill>
              <a:latin typeface="Outfit Medium" pitchFamily="2" charset="0"/>
            </a:endParaRPr>
          </a:p>
        </p:txBody>
      </p:sp>
      <p:pic>
        <p:nvPicPr>
          <p:cNvPr id="19" name="Picture 18">
            <a:extLst>
              <a:ext uri="{FF2B5EF4-FFF2-40B4-BE49-F238E27FC236}">
                <a16:creationId xmlns:a16="http://schemas.microsoft.com/office/drawing/2014/main" id="{FEB892FF-0D84-8D08-3395-8BA08A93AE92}"/>
              </a:ext>
            </a:extLst>
          </p:cNvPr>
          <p:cNvPicPr>
            <a:picLocks noChangeAspect="1"/>
          </p:cNvPicPr>
          <p:nvPr/>
        </p:nvPicPr>
        <p:blipFill>
          <a:blip r:embed="rId5"/>
          <a:srcRect/>
          <a:stretch/>
        </p:blipFill>
        <p:spPr>
          <a:xfrm>
            <a:off x="11701583" y="6453122"/>
            <a:ext cx="280299" cy="235234"/>
          </a:xfrm>
          <a:prstGeom prst="rect">
            <a:avLst/>
          </a:prstGeom>
        </p:spPr>
      </p:pic>
    </p:spTree>
    <p:extLst>
      <p:ext uri="{BB962C8B-B14F-4D97-AF65-F5344CB8AC3E}">
        <p14:creationId xmlns:p14="http://schemas.microsoft.com/office/powerpoint/2010/main" val="243141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85A85-36ED-9313-56D1-13DA6C432B0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89A5EC6-93B6-5E82-9046-2E5EBDACE548}"/>
              </a:ext>
            </a:extLst>
          </p:cNvPr>
          <p:cNvPicPr>
            <a:picLocks noChangeAspect="1"/>
          </p:cNvPicPr>
          <p:nvPr/>
        </p:nvPicPr>
        <p:blipFill rotWithShape="1">
          <a:blip r:embed="rId3"/>
          <a:srcRect b="30652"/>
          <a:stretch/>
        </p:blipFill>
        <p:spPr>
          <a:xfrm>
            <a:off x="12708676" y="185753"/>
            <a:ext cx="864000" cy="144231"/>
          </a:xfrm>
          <a:prstGeom prst="rect">
            <a:avLst/>
          </a:prstGeom>
        </p:spPr>
      </p:pic>
      <p:pic>
        <p:nvPicPr>
          <p:cNvPr id="3" name="Picture 2">
            <a:extLst>
              <a:ext uri="{FF2B5EF4-FFF2-40B4-BE49-F238E27FC236}">
                <a16:creationId xmlns:a16="http://schemas.microsoft.com/office/drawing/2014/main" id="{884EF1FC-8A6E-31D2-1201-8066881A01FC}"/>
              </a:ext>
            </a:extLst>
          </p:cNvPr>
          <p:cNvPicPr>
            <a:picLocks noChangeAspect="1"/>
          </p:cNvPicPr>
          <p:nvPr/>
        </p:nvPicPr>
        <p:blipFill>
          <a:blip r:embed="rId4"/>
          <a:srcRect/>
          <a:stretch/>
        </p:blipFill>
        <p:spPr>
          <a:xfrm>
            <a:off x="24252461" y="6453122"/>
            <a:ext cx="280299" cy="235234"/>
          </a:xfrm>
          <a:prstGeom prst="rect">
            <a:avLst/>
          </a:prstGeom>
        </p:spPr>
      </p:pic>
      <p:sp>
        <p:nvSpPr>
          <p:cNvPr id="6" name="TextBox 5">
            <a:extLst>
              <a:ext uri="{FF2B5EF4-FFF2-40B4-BE49-F238E27FC236}">
                <a16:creationId xmlns:a16="http://schemas.microsoft.com/office/drawing/2014/main" id="{B1A623EA-5BFB-A9D5-F0E9-C2B4292061CB}"/>
              </a:ext>
            </a:extLst>
          </p:cNvPr>
          <p:cNvSpPr txBox="1"/>
          <p:nvPr/>
        </p:nvSpPr>
        <p:spPr>
          <a:xfrm>
            <a:off x="589798" y="893561"/>
            <a:ext cx="6395201"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HOW CAN YOU DO THIS?</a:t>
            </a:r>
          </a:p>
        </p:txBody>
      </p:sp>
      <p:sp>
        <p:nvSpPr>
          <p:cNvPr id="7" name="TextBox 6">
            <a:extLst>
              <a:ext uri="{FF2B5EF4-FFF2-40B4-BE49-F238E27FC236}">
                <a16:creationId xmlns:a16="http://schemas.microsoft.com/office/drawing/2014/main" id="{68146B1F-7421-5690-4864-B5B6279CDB73}"/>
              </a:ext>
            </a:extLst>
          </p:cNvPr>
          <p:cNvSpPr txBox="1"/>
          <p:nvPr/>
        </p:nvSpPr>
        <p:spPr>
          <a:xfrm>
            <a:off x="1065652" y="3306296"/>
            <a:ext cx="2703157" cy="120032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schemeClr val="bg1"/>
                </a:solidFill>
                <a:effectLst/>
                <a:uLnTx/>
                <a:uFillTx/>
                <a:latin typeface="Outfit Light" pitchFamily="2" charset="0"/>
              </a:rPr>
              <a:t>Understand the channels that are going to have the most impact for consumers</a:t>
            </a:r>
            <a:endParaRPr kumimoji="0" lang="en-US" u="none" strike="noStrike" kern="1200" cap="none" spc="0" normalizeH="0" baseline="0" noProof="0" dirty="0">
              <a:ln>
                <a:noFill/>
              </a:ln>
              <a:solidFill>
                <a:schemeClr val="bg1"/>
              </a:solidFill>
              <a:effectLst/>
              <a:uLnTx/>
              <a:uFillTx/>
              <a:latin typeface="Outfit Light" pitchFamily="2" charset="0"/>
            </a:endParaRPr>
          </a:p>
        </p:txBody>
      </p:sp>
      <p:sp>
        <p:nvSpPr>
          <p:cNvPr id="9" name="TextBox 8">
            <a:extLst>
              <a:ext uri="{FF2B5EF4-FFF2-40B4-BE49-F238E27FC236}">
                <a16:creationId xmlns:a16="http://schemas.microsoft.com/office/drawing/2014/main" id="{F822F646-78CF-C515-08D6-294186F4AF10}"/>
              </a:ext>
            </a:extLst>
          </p:cNvPr>
          <p:cNvSpPr txBox="1"/>
          <p:nvPr/>
        </p:nvSpPr>
        <p:spPr>
          <a:xfrm>
            <a:off x="4894846" y="3393444"/>
            <a:ext cx="2402307"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GB" dirty="0">
                <a:solidFill>
                  <a:schemeClr val="bg1"/>
                </a:solidFill>
                <a:latin typeface="Outfit Light" pitchFamily="2" charset="0"/>
              </a:rPr>
              <a:t>Take inspiration from digital and marketing innovation stories</a:t>
            </a:r>
          </a:p>
        </p:txBody>
      </p:sp>
      <p:sp>
        <p:nvSpPr>
          <p:cNvPr id="12" name="TextBox 11">
            <a:extLst>
              <a:ext uri="{FF2B5EF4-FFF2-40B4-BE49-F238E27FC236}">
                <a16:creationId xmlns:a16="http://schemas.microsoft.com/office/drawing/2014/main" id="{BD28563F-4F64-CF60-F41E-6AB9A64E1414}"/>
              </a:ext>
            </a:extLst>
          </p:cNvPr>
          <p:cNvSpPr txBox="1"/>
          <p:nvPr/>
        </p:nvSpPr>
        <p:spPr>
          <a:xfrm>
            <a:off x="8598222" y="3429000"/>
            <a:ext cx="2353092"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Think about how this could be an extension to the brand</a:t>
            </a:r>
          </a:p>
        </p:txBody>
      </p:sp>
      <p:sp>
        <p:nvSpPr>
          <p:cNvPr id="28" name="Oval 27">
            <a:extLst>
              <a:ext uri="{FF2B5EF4-FFF2-40B4-BE49-F238E27FC236}">
                <a16:creationId xmlns:a16="http://schemas.microsoft.com/office/drawing/2014/main" id="{63457255-FEA2-8D49-8B46-CB4316335F6C}"/>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EF12E5B-3EDB-4F3C-5E89-AB7A72CC4B52}"/>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D3321FA-A9EA-586F-BD5D-5A29DE6EA1AB}"/>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44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34D56-0CD5-30F3-2D7E-95C617CAAE33}"/>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CA814307-B4F4-EF87-164A-92062F31DD66}"/>
              </a:ext>
            </a:extLst>
          </p:cNvPr>
          <p:cNvSpPr txBox="1"/>
          <p:nvPr/>
        </p:nvSpPr>
        <p:spPr>
          <a:xfrm>
            <a:off x="4546154" y="1720123"/>
            <a:ext cx="3225816" cy="3539430"/>
          </a:xfrm>
          <a:prstGeom prst="rect">
            <a:avLst/>
          </a:prstGeom>
          <a:noFill/>
        </p:spPr>
        <p:txBody>
          <a:bodyPr wrap="square">
            <a:spAutoFit/>
          </a:bodyPr>
          <a:lstStyle/>
          <a:p>
            <a:pPr algn="ctr"/>
            <a:r>
              <a:rPr kumimoji="0" lang="en-GB" sz="11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63% </a:t>
            </a:r>
            <a:br>
              <a:rPr kumimoji="0" lang="en-GB" sz="11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br>
            <a:endParaRPr lang="en-US" sz="11000" dirty="0"/>
          </a:p>
        </p:txBody>
      </p:sp>
      <p:sp>
        <p:nvSpPr>
          <p:cNvPr id="14" name="TextBox 13">
            <a:extLst>
              <a:ext uri="{FF2B5EF4-FFF2-40B4-BE49-F238E27FC236}">
                <a16:creationId xmlns:a16="http://schemas.microsoft.com/office/drawing/2014/main" id="{200EEE63-0165-111D-5301-3BA7ED66DB0A}"/>
              </a:ext>
            </a:extLst>
          </p:cNvPr>
          <p:cNvSpPr txBox="1"/>
          <p:nvPr/>
        </p:nvSpPr>
        <p:spPr>
          <a:xfrm>
            <a:off x="725644" y="1759485"/>
            <a:ext cx="3225816" cy="3539430"/>
          </a:xfrm>
          <a:prstGeom prst="rect">
            <a:avLst/>
          </a:prstGeom>
          <a:noFill/>
        </p:spPr>
        <p:txBody>
          <a:bodyPr wrap="square">
            <a:spAutoFit/>
          </a:bodyPr>
          <a:lstStyle/>
          <a:p>
            <a:pPr algn="ctr"/>
            <a:r>
              <a:rPr kumimoji="0" lang="en-GB" sz="11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20% </a:t>
            </a:r>
            <a:br>
              <a:rPr kumimoji="0" lang="en-GB" sz="11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br>
            <a:endParaRPr lang="en-US" sz="11000" dirty="0"/>
          </a:p>
        </p:txBody>
      </p:sp>
      <p:sp>
        <p:nvSpPr>
          <p:cNvPr id="23" name="TextBox 22">
            <a:extLst>
              <a:ext uri="{FF2B5EF4-FFF2-40B4-BE49-F238E27FC236}">
                <a16:creationId xmlns:a16="http://schemas.microsoft.com/office/drawing/2014/main" id="{F36E789C-7902-3B2D-B793-65C23A278BA4}"/>
              </a:ext>
            </a:extLst>
          </p:cNvPr>
          <p:cNvSpPr txBox="1"/>
          <p:nvPr/>
        </p:nvSpPr>
        <p:spPr>
          <a:xfrm>
            <a:off x="8240540" y="1720123"/>
            <a:ext cx="3225816" cy="3539430"/>
          </a:xfrm>
          <a:prstGeom prst="rect">
            <a:avLst/>
          </a:prstGeom>
          <a:noFill/>
        </p:spPr>
        <p:txBody>
          <a:bodyPr wrap="square">
            <a:spAutoFit/>
          </a:bodyPr>
          <a:lstStyle/>
          <a:p>
            <a:pPr algn="ctr"/>
            <a:r>
              <a:rPr kumimoji="0" lang="en-GB" sz="11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40% </a:t>
            </a:r>
            <a:br>
              <a:rPr kumimoji="0" lang="en-GB" sz="11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br>
            <a:endParaRPr lang="en-US" sz="11000" dirty="0"/>
          </a:p>
        </p:txBody>
      </p:sp>
      <p:sp>
        <p:nvSpPr>
          <p:cNvPr id="26" name="TextBox 25">
            <a:extLst>
              <a:ext uri="{FF2B5EF4-FFF2-40B4-BE49-F238E27FC236}">
                <a16:creationId xmlns:a16="http://schemas.microsoft.com/office/drawing/2014/main" id="{761F25D6-7781-A90D-3F4D-617E24F58A94}"/>
              </a:ext>
            </a:extLst>
          </p:cNvPr>
          <p:cNvSpPr txBox="1"/>
          <p:nvPr/>
        </p:nvSpPr>
        <p:spPr>
          <a:xfrm>
            <a:off x="4946516" y="3468756"/>
            <a:ext cx="2425091" cy="923330"/>
          </a:xfrm>
          <a:prstGeom prst="rect">
            <a:avLst/>
          </a:prstGeom>
          <a:noFill/>
        </p:spPr>
        <p:txBody>
          <a:bodyPr wrap="square">
            <a:spAutoFit/>
          </a:bodyPr>
          <a:lstStyle/>
          <a:p>
            <a:pPr algn="ctr"/>
            <a:r>
              <a:rPr kumimoji="0" lang="en-GB" b="1" i="0" u="none" strike="noStrike" kern="1200" cap="none" spc="0" normalizeH="0" baseline="0" noProof="0" dirty="0">
                <a:ln>
                  <a:noFill/>
                </a:ln>
                <a:solidFill>
                  <a:schemeClr val="bg1"/>
                </a:solidFill>
                <a:effectLst/>
                <a:uLnTx/>
                <a:uFillTx/>
                <a:latin typeface="Outfit"/>
              </a:rPr>
              <a:t>OF HIGH GROWTH BRANDS SAY MARKETING IS ‘AGILE’</a:t>
            </a:r>
            <a:endParaRPr lang="en-US" sz="1050" dirty="0">
              <a:solidFill>
                <a:schemeClr val="bg1"/>
              </a:solidFill>
            </a:endParaRPr>
          </a:p>
        </p:txBody>
      </p:sp>
      <p:sp>
        <p:nvSpPr>
          <p:cNvPr id="19" name="TextBox 18">
            <a:extLst>
              <a:ext uri="{FF2B5EF4-FFF2-40B4-BE49-F238E27FC236}">
                <a16:creationId xmlns:a16="http://schemas.microsoft.com/office/drawing/2014/main" id="{A87D6C6C-7D84-BDB7-80AB-FAA384BA54F1}"/>
              </a:ext>
            </a:extLst>
          </p:cNvPr>
          <p:cNvSpPr txBox="1"/>
          <p:nvPr/>
        </p:nvSpPr>
        <p:spPr>
          <a:xfrm>
            <a:off x="1182209" y="3472815"/>
            <a:ext cx="2312687" cy="923330"/>
          </a:xfrm>
          <a:prstGeom prst="rect">
            <a:avLst/>
          </a:prstGeom>
          <a:noFill/>
        </p:spPr>
        <p:txBody>
          <a:bodyPr wrap="square">
            <a:spAutoFit/>
          </a:bodyPr>
          <a:lstStyle/>
          <a:p>
            <a:pPr algn="ctr"/>
            <a:r>
              <a:rPr kumimoji="0" lang="en-GB" b="1" i="0" u="none" strike="noStrike" kern="1200" cap="none" spc="0" normalizeH="0" baseline="0" noProof="0" dirty="0">
                <a:ln>
                  <a:noFill/>
                </a:ln>
                <a:solidFill>
                  <a:schemeClr val="bg1"/>
                </a:solidFill>
                <a:effectLst/>
                <a:uLnTx/>
                <a:uFillTx/>
                <a:latin typeface="Outfit"/>
              </a:rPr>
              <a:t>HIGHER REVENUE WHEN PRIORITISING INNOVATION</a:t>
            </a:r>
            <a:endParaRPr lang="en-US" sz="1050" dirty="0">
              <a:solidFill>
                <a:schemeClr val="bg1"/>
              </a:solidFill>
            </a:endParaRPr>
          </a:p>
        </p:txBody>
      </p:sp>
      <p:sp>
        <p:nvSpPr>
          <p:cNvPr id="24" name="TextBox 23">
            <a:extLst>
              <a:ext uri="{FF2B5EF4-FFF2-40B4-BE49-F238E27FC236}">
                <a16:creationId xmlns:a16="http://schemas.microsoft.com/office/drawing/2014/main" id="{0E56DD98-A7A4-38EB-50F1-D5FD3AF5D6FE}"/>
              </a:ext>
            </a:extLst>
          </p:cNvPr>
          <p:cNvSpPr txBox="1"/>
          <p:nvPr/>
        </p:nvSpPr>
        <p:spPr>
          <a:xfrm>
            <a:off x="8434829" y="3482008"/>
            <a:ext cx="3018275" cy="1200329"/>
          </a:xfrm>
          <a:prstGeom prst="rect">
            <a:avLst/>
          </a:prstGeom>
          <a:noFill/>
        </p:spPr>
        <p:txBody>
          <a:bodyPr wrap="square">
            <a:spAutoFit/>
          </a:bodyPr>
          <a:lstStyle/>
          <a:p>
            <a:pPr algn="ctr"/>
            <a:r>
              <a:rPr kumimoji="0" lang="en-GB" b="1" i="0" u="none" strike="noStrike" kern="1200" cap="none" spc="0" normalizeH="0" baseline="0" noProof="0" dirty="0">
                <a:ln>
                  <a:noFill/>
                </a:ln>
                <a:solidFill>
                  <a:schemeClr val="bg1"/>
                </a:solidFill>
                <a:effectLst/>
                <a:uLnTx/>
                <a:uFillTx/>
                <a:latin typeface="Outfit"/>
              </a:rPr>
              <a:t>HIGHER CUSTOMER RETENTION WHEN INVESTING IN EXPERIENCE AND STORYTELLING</a:t>
            </a:r>
            <a:endParaRPr lang="en-US" sz="1050" dirty="0">
              <a:solidFill>
                <a:schemeClr val="bg1"/>
              </a:solidFill>
            </a:endParaRPr>
          </a:p>
        </p:txBody>
      </p:sp>
      <p:grpSp>
        <p:nvGrpSpPr>
          <p:cNvPr id="37" name="Group 36">
            <a:extLst>
              <a:ext uri="{FF2B5EF4-FFF2-40B4-BE49-F238E27FC236}">
                <a16:creationId xmlns:a16="http://schemas.microsoft.com/office/drawing/2014/main" id="{83475EBE-8CC4-1EC8-5511-CDA648047AF1}"/>
              </a:ext>
            </a:extLst>
          </p:cNvPr>
          <p:cNvGrpSpPr/>
          <p:nvPr/>
        </p:nvGrpSpPr>
        <p:grpSpPr>
          <a:xfrm>
            <a:off x="4247454" y="1873042"/>
            <a:ext cx="3694386" cy="3351570"/>
            <a:chOff x="4247454" y="1725010"/>
            <a:chExt cx="3694386" cy="3647089"/>
          </a:xfrm>
        </p:grpSpPr>
        <p:cxnSp>
          <p:nvCxnSpPr>
            <p:cNvPr id="21" name="Straight Connector 20">
              <a:extLst>
                <a:ext uri="{FF2B5EF4-FFF2-40B4-BE49-F238E27FC236}">
                  <a16:creationId xmlns:a16="http://schemas.microsoft.com/office/drawing/2014/main" id="{A7A3787C-8652-C01F-C987-FC95CA6BA350}"/>
                </a:ext>
              </a:extLst>
            </p:cNvPr>
            <p:cNvCxnSpPr>
              <a:cxnSpLocks/>
            </p:cNvCxnSpPr>
            <p:nvPr/>
          </p:nvCxnSpPr>
          <p:spPr>
            <a:xfrm>
              <a:off x="4247454" y="1725010"/>
              <a:ext cx="0" cy="3647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8EB7C8-69EB-4101-D032-9A2FB6A86BBF}"/>
                </a:ext>
              </a:extLst>
            </p:cNvPr>
            <p:cNvCxnSpPr>
              <a:cxnSpLocks/>
            </p:cNvCxnSpPr>
            <p:nvPr/>
          </p:nvCxnSpPr>
          <p:spPr>
            <a:xfrm>
              <a:off x="7941840" y="1725010"/>
              <a:ext cx="0" cy="3647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8145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52CD-6A49-08F7-8CA2-A6952237A66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FCA3675-A691-555E-B6E4-4A6C345AA5C4}"/>
              </a:ext>
            </a:extLst>
          </p:cNvPr>
          <p:cNvSpPr txBox="1"/>
          <p:nvPr/>
        </p:nvSpPr>
        <p:spPr>
          <a:xfrm>
            <a:off x="0" y="3429000"/>
            <a:ext cx="12192000" cy="705706"/>
          </a:xfrm>
          <a:prstGeom prst="rect">
            <a:avLst/>
          </a:prstGeom>
          <a:noFill/>
        </p:spPr>
        <p:txBody>
          <a:bodyPr wrap="square" lIns="91440" tIns="45720" rIns="91440" bIns="45720" anchor="t">
            <a:spAutoFit/>
          </a:bodyPr>
          <a:lstStyle/>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r>
              <a:rPr lang="en-GB" sz="7200" b="1" dirty="0">
                <a:gradFill>
                  <a:gsLst>
                    <a:gs pos="1000">
                      <a:srgbClr val="FFD700"/>
                    </a:gs>
                    <a:gs pos="35000">
                      <a:srgbClr val="D299D8"/>
                    </a:gs>
                    <a:gs pos="63000">
                      <a:srgbClr val="ED70C8"/>
                    </a:gs>
                    <a:gs pos="98000">
                      <a:srgbClr val="FF268B"/>
                    </a:gs>
                  </a:gsLst>
                  <a:lin ang="0" scaled="0"/>
                </a:gradFill>
                <a:latin typeface="Outfit"/>
              </a:rPr>
              <a:t>THANK YOU</a:t>
            </a:r>
            <a:endParaRPr kumimoji="0" lang="en-GB" sz="72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Tree>
    <p:extLst>
      <p:ext uri="{BB962C8B-B14F-4D97-AF65-F5344CB8AC3E}">
        <p14:creationId xmlns:p14="http://schemas.microsoft.com/office/powerpoint/2010/main" val="1606715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F3F228-F2C1-C8F9-0029-9AA788B5BAB5}"/>
              </a:ext>
            </a:extLst>
          </p:cNvPr>
          <p:cNvSpPr txBox="1"/>
          <p:nvPr/>
        </p:nvSpPr>
        <p:spPr>
          <a:xfrm>
            <a:off x="589799" y="2642214"/>
            <a:ext cx="5301343" cy="1573572"/>
          </a:xfrm>
          <a:prstGeom prst="rect">
            <a:avLst/>
          </a:prstGeom>
          <a:noFill/>
        </p:spPr>
        <p:txBody>
          <a:bodyPr wrap="square" lIns="91440" tIns="45720" rIns="91440" bIns="45720" anchor="t">
            <a:spAutoFit/>
          </a:bodyPr>
          <a:lstStyle/>
          <a:p>
            <a:pPr defTabSz="1219170">
              <a:lnSpc>
                <a:spcPct val="80000"/>
              </a:lnSpc>
              <a:buClr>
                <a:srgbClr val="000000"/>
              </a:buClr>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THE WORLD AROUND YOU CAN </a:t>
            </a:r>
            <a:r>
              <a:rPr kumimoji="0" lang="en-GB" sz="4000" b="1" i="0" u="none" strike="noStrike" kern="1200" cap="none" spc="0" normalizeH="0" baseline="0" noProof="0">
                <a:ln>
                  <a:noFill/>
                </a:ln>
                <a:gradFill>
                  <a:gsLst>
                    <a:gs pos="1000">
                      <a:srgbClr val="FFD700"/>
                    </a:gs>
                    <a:gs pos="35000">
                      <a:srgbClr val="D299D8"/>
                    </a:gs>
                    <a:gs pos="63000">
                      <a:srgbClr val="ED70C8"/>
                    </a:gs>
                    <a:gs pos="98000">
                      <a:srgbClr val="FF268B"/>
                    </a:gs>
                  </a:gsLst>
                  <a:lin ang="0" scaled="0"/>
                </a:gradFill>
                <a:effectLst/>
                <a:uLnTx/>
                <a:uFillTx/>
                <a:latin typeface="Outfit"/>
              </a:rPr>
              <a:t>BE INSPIRATIONAL</a:t>
            </a:r>
            <a:endPar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5" name="TextBox 4">
            <a:extLst>
              <a:ext uri="{FF2B5EF4-FFF2-40B4-BE49-F238E27FC236}">
                <a16:creationId xmlns:a16="http://schemas.microsoft.com/office/drawing/2014/main" id="{14689B5B-C889-AD82-FA6F-7EB6D23ECD72}"/>
              </a:ext>
            </a:extLst>
          </p:cNvPr>
          <p:cNvSpPr txBox="1"/>
          <p:nvPr/>
        </p:nvSpPr>
        <p:spPr>
          <a:xfrm>
            <a:off x="2687095" y="4458060"/>
            <a:ext cx="7036506" cy="885884"/>
          </a:xfrm>
          <a:prstGeom prst="rect">
            <a:avLst/>
          </a:prstGeom>
          <a:noFill/>
        </p:spPr>
        <p:txBody>
          <a:bodyPr wrap="square" lIns="91440" tIns="45720" rIns="91440" bIns="45720" anchor="t">
            <a:spAutoFit/>
          </a:bodyPr>
          <a:lstStyle/>
          <a:p>
            <a:pPr algn="ctr">
              <a:lnSpc>
                <a:spcPts val="2013"/>
              </a:lnSpc>
              <a:defRPr/>
            </a:pPr>
            <a:endParaRPr lang="en-GB" sz="4800" b="1">
              <a:solidFill>
                <a:schemeClr val="bg1"/>
              </a:solidFill>
              <a:latin typeface="Outfit" pitchFamily="2" charset="0"/>
            </a:endParaRPr>
          </a:p>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endParaRPr kumimoji="0" lang="en-GB" sz="4500" b="1" i="0" u="none" strike="noStrike" kern="1200" cap="none" spc="0" normalizeH="0" baseline="0" noProof="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pic>
        <p:nvPicPr>
          <p:cNvPr id="6" name="Picture 5">
            <a:extLst>
              <a:ext uri="{FF2B5EF4-FFF2-40B4-BE49-F238E27FC236}">
                <a16:creationId xmlns:a16="http://schemas.microsoft.com/office/drawing/2014/main" id="{68CA1E88-FDC7-031B-BD83-3663ABF5AA0F}"/>
              </a:ext>
            </a:extLst>
          </p:cNvPr>
          <p:cNvPicPr>
            <a:picLocks noChangeAspect="1"/>
          </p:cNvPicPr>
          <p:nvPr/>
        </p:nvPicPr>
        <p:blipFill>
          <a:blip r:embed="rId3"/>
          <a:srcRect t="32301" r="41952"/>
          <a:stretch/>
        </p:blipFill>
        <p:spPr>
          <a:xfrm>
            <a:off x="6890657" y="0"/>
            <a:ext cx="5301343" cy="6173266"/>
          </a:xfrm>
          <a:prstGeom prst="rect">
            <a:avLst/>
          </a:prstGeom>
        </p:spPr>
      </p:pic>
    </p:spTree>
    <p:extLst>
      <p:ext uri="{BB962C8B-B14F-4D97-AF65-F5344CB8AC3E}">
        <p14:creationId xmlns:p14="http://schemas.microsoft.com/office/powerpoint/2010/main" val="569227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4B443-CFA3-399F-53C3-151B9A850B7E}"/>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03239719-F7D3-6774-FFE8-B91DE1817E5D}"/>
              </a:ext>
            </a:extLst>
          </p:cNvPr>
          <p:cNvPicPr>
            <a:picLocks noChangeAspect="1"/>
          </p:cNvPicPr>
          <p:nvPr/>
        </p:nvPicPr>
        <p:blipFill>
          <a:blip r:embed="rId3"/>
          <a:stretch>
            <a:fillRect/>
          </a:stretch>
        </p:blipFill>
        <p:spPr>
          <a:xfrm>
            <a:off x="10868149" y="258230"/>
            <a:ext cx="1006631" cy="156427"/>
          </a:xfrm>
          <a:prstGeom prst="rect">
            <a:avLst/>
          </a:prstGeom>
        </p:spPr>
      </p:pic>
      <p:sp>
        <p:nvSpPr>
          <p:cNvPr id="11" name="TextBox 10">
            <a:extLst>
              <a:ext uri="{FF2B5EF4-FFF2-40B4-BE49-F238E27FC236}">
                <a16:creationId xmlns:a16="http://schemas.microsoft.com/office/drawing/2014/main" id="{04AF24E9-F210-F8F1-DC3F-5F596EA00CF8}"/>
              </a:ext>
            </a:extLst>
          </p:cNvPr>
          <p:cNvSpPr txBox="1"/>
          <p:nvPr/>
        </p:nvSpPr>
        <p:spPr>
          <a:xfrm>
            <a:off x="1332105" y="2812591"/>
            <a:ext cx="9527791" cy="2230675"/>
          </a:xfrm>
          <a:prstGeom prst="rect">
            <a:avLst/>
          </a:prstGeom>
          <a:noFill/>
        </p:spPr>
        <p:txBody>
          <a:bodyPr wrap="square" lIns="91440" tIns="45720" rIns="91440" bIns="45720" anchor="t">
            <a:spAutoFit/>
          </a:bodyPr>
          <a:lstStyle/>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r>
              <a:rPr lang="en-GB" sz="11500" b="1" dirty="0">
                <a:gradFill>
                  <a:gsLst>
                    <a:gs pos="1000">
                      <a:srgbClr val="FFD700"/>
                    </a:gs>
                    <a:gs pos="35000">
                      <a:srgbClr val="D299D8"/>
                    </a:gs>
                    <a:gs pos="63000">
                      <a:srgbClr val="ED70C8"/>
                    </a:gs>
                    <a:gs pos="98000">
                      <a:srgbClr val="FF268B"/>
                    </a:gs>
                  </a:gsLst>
                  <a:lin ang="0" scaled="0"/>
                </a:gradFill>
                <a:latin typeface="Outfit"/>
              </a:rPr>
              <a:t>01</a:t>
            </a:r>
          </a:p>
          <a:p>
            <a:pPr marL="0" marR="0" lvl="0" indent="0" algn="ctr" defTabSz="1219170" rtl="0" eaLnBrk="1" fontAlgn="auto" latinLnBrk="0" hangingPunct="1">
              <a:lnSpc>
                <a:spcPts val="4026"/>
              </a:lnSpc>
              <a:spcBef>
                <a:spcPts val="0"/>
              </a:spcBef>
              <a:spcAft>
                <a:spcPts val="0"/>
              </a:spcAft>
              <a:buClr>
                <a:srgbClr val="000000"/>
              </a:buClr>
              <a:buSzTx/>
              <a:buFontTx/>
              <a:buNone/>
              <a:tabLst/>
              <a:defRPr/>
            </a:pPr>
            <a:endParaRPr lang="en-GB" sz="4500" b="1" dirty="0">
              <a:gradFill>
                <a:gsLst>
                  <a:gs pos="1000">
                    <a:srgbClr val="FFD700"/>
                  </a:gs>
                  <a:gs pos="35000">
                    <a:srgbClr val="D299D8"/>
                  </a:gs>
                  <a:gs pos="63000">
                    <a:srgbClr val="ED70C8"/>
                  </a:gs>
                  <a:gs pos="98000">
                    <a:srgbClr val="FF268B"/>
                  </a:gs>
                </a:gsLst>
                <a:lin ang="0" scaled="0"/>
              </a:gradFill>
              <a:latin typeface="Outfit"/>
            </a:endParaRPr>
          </a:p>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lang="en-GB" sz="4500" b="1" dirty="0">
                <a:solidFill>
                  <a:schemeClr val="bg1"/>
                </a:solidFill>
                <a:latin typeface="Outfit"/>
              </a:rPr>
              <a:t>USE EVENTS TO </a:t>
            </a:r>
            <a:br>
              <a:rPr lang="en-GB" sz="4500" b="1" dirty="0">
                <a:solidFill>
                  <a:schemeClr val="bg1"/>
                </a:solidFill>
                <a:latin typeface="Outfit"/>
              </a:rPr>
            </a:br>
            <a:r>
              <a:rPr lang="en-GB" sz="4500" b="1" dirty="0">
                <a:solidFill>
                  <a:schemeClr val="bg1"/>
                </a:solidFill>
                <a:latin typeface="Outfit"/>
              </a:rPr>
              <a:t>TELL A NEW STORY</a:t>
            </a:r>
            <a:endParaRPr kumimoji="0" lang="en-GB" sz="4500" b="1" i="0" u="none" strike="noStrike" kern="1200" cap="none" spc="0" normalizeH="0" baseline="0" noProof="0" dirty="0">
              <a:ln>
                <a:noFill/>
              </a:ln>
              <a:solidFill>
                <a:schemeClr val="bg1"/>
              </a:solidFill>
              <a:effectLst/>
              <a:uLnTx/>
              <a:uFillTx/>
              <a:latin typeface="Outfit"/>
            </a:endParaRPr>
          </a:p>
        </p:txBody>
      </p:sp>
    </p:spTree>
    <p:extLst>
      <p:ext uri="{BB962C8B-B14F-4D97-AF65-F5344CB8AC3E}">
        <p14:creationId xmlns:p14="http://schemas.microsoft.com/office/powerpoint/2010/main" val="386646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850A-A0D9-3534-BC63-71FE68A6B1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B382AAB-E9F8-12C8-EA3C-23433B9E09A6}"/>
              </a:ext>
            </a:extLst>
          </p:cNvPr>
          <p:cNvSpPr txBox="1"/>
          <p:nvPr/>
        </p:nvSpPr>
        <p:spPr>
          <a:xfrm>
            <a:off x="589799" y="893561"/>
            <a:ext cx="4055774" cy="605294"/>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rPr>
              <a:t>WHY DO THIS?</a:t>
            </a:r>
          </a:p>
        </p:txBody>
      </p:sp>
      <p:sp>
        <p:nvSpPr>
          <p:cNvPr id="26" name="TextBox 25">
            <a:extLst>
              <a:ext uri="{FF2B5EF4-FFF2-40B4-BE49-F238E27FC236}">
                <a16:creationId xmlns:a16="http://schemas.microsoft.com/office/drawing/2014/main" id="{E05DBACF-6A7D-1432-DC54-525668C8B642}"/>
              </a:ext>
            </a:extLst>
          </p:cNvPr>
          <p:cNvSpPr txBox="1"/>
          <p:nvPr/>
        </p:nvSpPr>
        <p:spPr>
          <a:xfrm>
            <a:off x="1116337" y="3366940"/>
            <a:ext cx="2601789"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Uses top of mind awareness to your advantage</a:t>
            </a:r>
            <a:endParaRPr kumimoji="0" lang="en-US" u="none" strike="noStrike" kern="1200" cap="none" spc="0" normalizeH="0" baseline="0" noProof="0" dirty="0">
              <a:ln>
                <a:noFill/>
              </a:ln>
              <a:solidFill>
                <a:prstClr val="white"/>
              </a:solidFill>
              <a:effectLst/>
              <a:uLnTx/>
              <a:uFillTx/>
              <a:latin typeface="Outfit Light" pitchFamily="2" charset="0"/>
            </a:endParaRPr>
          </a:p>
        </p:txBody>
      </p:sp>
      <p:sp>
        <p:nvSpPr>
          <p:cNvPr id="27" name="TextBox 26">
            <a:extLst>
              <a:ext uri="{FF2B5EF4-FFF2-40B4-BE49-F238E27FC236}">
                <a16:creationId xmlns:a16="http://schemas.microsoft.com/office/drawing/2014/main" id="{B1CE86BF-DE84-3B89-0D8B-330745FD06D2}"/>
              </a:ext>
            </a:extLst>
          </p:cNvPr>
          <p:cNvSpPr txBox="1"/>
          <p:nvPr/>
        </p:nvSpPr>
        <p:spPr>
          <a:xfrm>
            <a:off x="4992333" y="3366940"/>
            <a:ext cx="2207332"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Can reposition the brand by playing off the event</a:t>
            </a:r>
          </a:p>
        </p:txBody>
      </p:sp>
      <p:sp>
        <p:nvSpPr>
          <p:cNvPr id="28" name="TextBox 27">
            <a:extLst>
              <a:ext uri="{FF2B5EF4-FFF2-40B4-BE49-F238E27FC236}">
                <a16:creationId xmlns:a16="http://schemas.microsoft.com/office/drawing/2014/main" id="{184E7F3A-0A73-532B-D371-62D8707379C2}"/>
              </a:ext>
            </a:extLst>
          </p:cNvPr>
          <p:cNvSpPr txBox="1"/>
          <p:nvPr/>
        </p:nvSpPr>
        <p:spPr>
          <a:xfrm>
            <a:off x="8593169" y="3366940"/>
            <a:ext cx="2363198" cy="92333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u="none" strike="noStrike" kern="1200" cap="none" spc="0" normalizeH="0" baseline="0" noProof="0" dirty="0">
                <a:ln>
                  <a:noFill/>
                </a:ln>
                <a:solidFill>
                  <a:prstClr val="white"/>
                </a:solidFill>
                <a:effectLst/>
                <a:uLnTx/>
                <a:uFillTx/>
                <a:latin typeface="Outfit Light" pitchFamily="2" charset="0"/>
              </a:rPr>
              <a:t>Encourages quick creativity and responsiveness</a:t>
            </a:r>
          </a:p>
        </p:txBody>
      </p:sp>
      <p:sp>
        <p:nvSpPr>
          <p:cNvPr id="29" name="Oval 28">
            <a:extLst>
              <a:ext uri="{FF2B5EF4-FFF2-40B4-BE49-F238E27FC236}">
                <a16:creationId xmlns:a16="http://schemas.microsoft.com/office/drawing/2014/main" id="{5E0DA71D-9ACA-3189-E548-927627277528}"/>
              </a:ext>
            </a:extLst>
          </p:cNvPr>
          <p:cNvSpPr/>
          <p:nvPr/>
        </p:nvSpPr>
        <p:spPr>
          <a:xfrm>
            <a:off x="795289"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84B692C-3AF5-F96E-FEF0-4506A906E40F}"/>
              </a:ext>
            </a:extLst>
          </p:cNvPr>
          <p:cNvSpPr/>
          <p:nvPr/>
        </p:nvSpPr>
        <p:spPr>
          <a:xfrm>
            <a:off x="4474057"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5B3AB1C-0690-8BED-E256-305F39E2AB62}"/>
              </a:ext>
            </a:extLst>
          </p:cNvPr>
          <p:cNvSpPr/>
          <p:nvPr/>
        </p:nvSpPr>
        <p:spPr>
          <a:xfrm>
            <a:off x="8152826" y="2206663"/>
            <a:ext cx="3243885" cy="3243885"/>
          </a:xfrm>
          <a:prstGeom prst="ellipse">
            <a:avLst/>
          </a:prstGeom>
          <a:noFill/>
          <a:ln w="127000">
            <a:solidFill>
              <a:srgbClr val="FF23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71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43054-8DC4-D6EB-5FE2-AEB00A77DD4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FCC9F88-3EF9-23B3-B853-C7BADDF199F1}"/>
              </a:ext>
            </a:extLst>
          </p:cNvPr>
          <p:cNvSpPr txBox="1"/>
          <p:nvPr/>
        </p:nvSpPr>
        <p:spPr>
          <a:xfrm>
            <a:off x="589799" y="893561"/>
            <a:ext cx="4035395" cy="5299912"/>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KFC: </a:t>
            </a:r>
          </a:p>
          <a:p>
            <a:pPr marL="0" marR="0" lvl="0" indent="0" defTabSz="1219170" rtl="0" eaLnBrk="1" fontAlgn="auto" latinLnBrk="0" hangingPunct="1">
              <a:lnSpc>
                <a:spcPct val="80000"/>
              </a:lnSpc>
              <a:spcBef>
                <a:spcPts val="0"/>
              </a:spcBef>
              <a:spcAft>
                <a:spcPts val="1000"/>
              </a:spcAft>
              <a:buClr>
                <a:srgbClr val="000000"/>
              </a:buClr>
              <a:buSzTx/>
              <a:buFontTx/>
              <a:buNone/>
              <a:tabLst/>
              <a:defRPr/>
            </a:pPr>
            <a:r>
              <a:rPr lang="en-GB" sz="4000" b="1" dirty="0">
                <a:gradFill>
                  <a:gsLst>
                    <a:gs pos="1000">
                      <a:srgbClr val="FFD700"/>
                    </a:gs>
                    <a:gs pos="35000">
                      <a:srgbClr val="D299D8"/>
                    </a:gs>
                    <a:gs pos="63000">
                      <a:srgbClr val="ED70C8"/>
                    </a:gs>
                    <a:gs pos="98000">
                      <a:srgbClr val="FF268B"/>
                    </a:gs>
                  </a:gsLst>
                  <a:lin ang="0" scaled="0"/>
                </a:gradFill>
                <a:latin typeface="Outfit"/>
              </a:rPr>
              <a:t>FCK WE’RE SORRY</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KFC issued this apology when they ran out of chicken, owning up to their mistake with a sly piece of wit.</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Quick reaction</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Attuned to consumer sentiment</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Use of humour cements brand love in eyes of the consumer</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Humour can misfire</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Consumers can feel real frustrations are ignored</a:t>
            </a:r>
            <a:endParaRPr kumimoji="0" lang="en-US" sz="1400" u="none" strike="noStrike" kern="1200" cap="none" spc="0" normalizeH="0" baseline="0" noProof="0" dirty="0">
              <a:ln>
                <a:noFill/>
              </a:ln>
              <a:solidFill>
                <a:prstClr val="white"/>
              </a:solidFill>
              <a:effectLst/>
              <a:uLnTx/>
              <a:uFillTx/>
              <a:latin typeface="Outfit Thin" pitchFamily="2" charset="0"/>
            </a:endParaRPr>
          </a:p>
          <a:p>
            <a:pPr marL="0" marR="0" lvl="0" indent="0" defTabSz="1219170" rtl="0" eaLnBrk="1" fontAlgn="auto" latinLnBrk="0" hangingPunct="1">
              <a:lnSpc>
                <a:spcPts val="4026"/>
              </a:lnSpc>
              <a:spcBef>
                <a:spcPts val="0"/>
              </a:spcBef>
              <a:spcAft>
                <a:spcPts val="0"/>
              </a:spcAft>
              <a:buClr>
                <a:srgbClr val="000000"/>
              </a:buClr>
              <a:buSzTx/>
              <a:buFontTx/>
              <a:buNone/>
              <a:tabLst/>
              <a:defRPr/>
            </a:pP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pic>
        <p:nvPicPr>
          <p:cNvPr id="2" name="Picture 1">
            <a:extLst>
              <a:ext uri="{FF2B5EF4-FFF2-40B4-BE49-F238E27FC236}">
                <a16:creationId xmlns:a16="http://schemas.microsoft.com/office/drawing/2014/main" id="{A35618A0-6232-9F3A-7D2C-9615B7DDA26F}"/>
              </a:ext>
            </a:extLst>
          </p:cNvPr>
          <p:cNvPicPr>
            <a:picLocks noChangeAspect="1"/>
          </p:cNvPicPr>
          <p:nvPr/>
        </p:nvPicPr>
        <p:blipFill>
          <a:blip r:embed="rId3"/>
          <a:stretch>
            <a:fillRect/>
          </a:stretch>
        </p:blipFill>
        <p:spPr>
          <a:xfrm>
            <a:off x="23312397" y="258230"/>
            <a:ext cx="1006631" cy="156427"/>
          </a:xfrm>
          <a:prstGeom prst="rect">
            <a:avLst/>
          </a:prstGeom>
        </p:spPr>
      </p:pic>
      <p:pic>
        <p:nvPicPr>
          <p:cNvPr id="4" name="Picture 3">
            <a:extLst>
              <a:ext uri="{FF2B5EF4-FFF2-40B4-BE49-F238E27FC236}">
                <a16:creationId xmlns:a16="http://schemas.microsoft.com/office/drawing/2014/main" id="{3F21420C-3C42-F8CF-40F0-FC33BD28D077}"/>
              </a:ext>
            </a:extLst>
          </p:cNvPr>
          <p:cNvPicPr>
            <a:picLocks noChangeAspect="1"/>
          </p:cNvPicPr>
          <p:nvPr/>
        </p:nvPicPr>
        <p:blipFill rotWithShape="1">
          <a:blip r:embed="rId4"/>
          <a:srcRect b="30652"/>
          <a:stretch/>
        </p:blipFill>
        <p:spPr>
          <a:xfrm>
            <a:off x="12602046" y="185753"/>
            <a:ext cx="864000" cy="144231"/>
          </a:xfrm>
          <a:prstGeom prst="rect">
            <a:avLst/>
          </a:prstGeom>
        </p:spPr>
      </p:pic>
      <p:sp>
        <p:nvSpPr>
          <p:cNvPr id="5" name="Rectangle 4">
            <a:extLst>
              <a:ext uri="{FF2B5EF4-FFF2-40B4-BE49-F238E27FC236}">
                <a16:creationId xmlns:a16="http://schemas.microsoft.com/office/drawing/2014/main" id="{FAF06E02-569B-6D96-2EEE-72EA225B5CD6}"/>
              </a:ext>
            </a:extLst>
          </p:cNvPr>
          <p:cNvSpPr/>
          <p:nvPr/>
        </p:nvSpPr>
        <p:spPr>
          <a:xfrm>
            <a:off x="12602046" y="439315"/>
            <a:ext cx="11880000" cy="21600"/>
          </a:xfrm>
          <a:prstGeom prst="rect">
            <a:avLst/>
          </a:prstGeom>
          <a:gradFill>
            <a:gsLst>
              <a:gs pos="2000">
                <a:srgbClr val="E5B33F"/>
              </a:gs>
              <a:gs pos="35000">
                <a:srgbClr val="BEA796"/>
              </a:gs>
              <a:gs pos="64000">
                <a:srgbClr val="EC6EC1"/>
              </a:gs>
              <a:gs pos="98000">
                <a:srgbClr val="EC64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AD9526-DEEC-B6F2-16D7-0180A037C8E8}"/>
              </a:ext>
            </a:extLst>
          </p:cNvPr>
          <p:cNvPicPr>
            <a:picLocks noChangeAspect="1"/>
          </p:cNvPicPr>
          <p:nvPr/>
        </p:nvPicPr>
        <p:blipFill>
          <a:blip r:embed="rId5"/>
          <a:srcRect/>
          <a:stretch/>
        </p:blipFill>
        <p:spPr>
          <a:xfrm>
            <a:off x="24145831" y="6453122"/>
            <a:ext cx="280299" cy="235234"/>
          </a:xfrm>
          <a:prstGeom prst="rect">
            <a:avLst/>
          </a:prstGeom>
        </p:spPr>
      </p:pic>
      <p:sp>
        <p:nvSpPr>
          <p:cNvPr id="9" name="TextBox 8">
            <a:extLst>
              <a:ext uri="{FF2B5EF4-FFF2-40B4-BE49-F238E27FC236}">
                <a16:creationId xmlns:a16="http://schemas.microsoft.com/office/drawing/2014/main" id="{34451940-B9E3-4BAD-3E0A-721DA2D43ACD}"/>
              </a:ext>
            </a:extLst>
          </p:cNvPr>
          <p:cNvSpPr txBox="1"/>
          <p:nvPr/>
        </p:nvSpPr>
        <p:spPr>
          <a:xfrm>
            <a:off x="13034046" y="1061726"/>
            <a:ext cx="9527791" cy="629403"/>
          </a:xfrm>
          <a:prstGeom prst="rect">
            <a:avLst/>
          </a:prstGeom>
          <a:noFill/>
        </p:spPr>
        <p:txBody>
          <a:bodyPr wrap="square" lIns="91440" tIns="45720" rIns="91440" bIns="45720" anchor="t">
            <a:spAutoFit/>
          </a:bodyPr>
          <a:lstStyle/>
          <a:p>
            <a:pPr marL="0" marR="0" lvl="0" indent="0" defTabSz="1219170" rtl="0" eaLnBrk="1" fontAlgn="auto" latinLnBrk="0" hangingPunct="1">
              <a:lnSpc>
                <a:spcPts val="4026"/>
              </a:lnSpc>
              <a:spcBef>
                <a:spcPts val="0"/>
              </a:spcBef>
              <a:spcAft>
                <a:spcPts val="0"/>
              </a:spcAft>
              <a:buClr>
                <a:srgbClr val="000000"/>
              </a:buClr>
              <a:buSzTx/>
              <a:buFontTx/>
              <a:buNone/>
              <a:tabLst/>
              <a:defRPr/>
            </a:pPr>
            <a:r>
              <a:rPr lang="en-GB" sz="4500" b="1" dirty="0">
                <a:gradFill>
                  <a:gsLst>
                    <a:gs pos="1000">
                      <a:srgbClr val="FFD700"/>
                    </a:gs>
                    <a:gs pos="35000">
                      <a:srgbClr val="D299D8"/>
                    </a:gs>
                    <a:gs pos="63000">
                      <a:srgbClr val="ED70C8"/>
                    </a:gs>
                    <a:gs pos="98000">
                      <a:srgbClr val="FF268B"/>
                    </a:gs>
                  </a:gsLst>
                  <a:lin ang="0" scaled="0"/>
                </a:gradFill>
                <a:latin typeface="Outfit"/>
              </a:rPr>
              <a:t>KFC: FCK WE’RE SORRY</a:t>
            </a: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pic>
        <p:nvPicPr>
          <p:cNvPr id="10" name="Picture 9" descr="A white and red bucket with a logo on it&#10;&#10;Description automatically generated">
            <a:extLst>
              <a:ext uri="{FF2B5EF4-FFF2-40B4-BE49-F238E27FC236}">
                <a16:creationId xmlns:a16="http://schemas.microsoft.com/office/drawing/2014/main" id="{E8C058D8-7D73-3B37-38A3-ADB23A66F7F0}"/>
              </a:ext>
            </a:extLst>
          </p:cNvPr>
          <p:cNvPicPr>
            <a:picLocks noChangeAspect="1"/>
          </p:cNvPicPr>
          <p:nvPr/>
        </p:nvPicPr>
        <p:blipFill>
          <a:blip r:embed="rId6"/>
          <a:stretch>
            <a:fillRect/>
          </a:stretch>
        </p:blipFill>
        <p:spPr>
          <a:xfrm>
            <a:off x="13164229" y="1944284"/>
            <a:ext cx="7156760" cy="4474401"/>
          </a:xfrm>
          <a:prstGeom prst="rect">
            <a:avLst/>
          </a:prstGeom>
        </p:spPr>
      </p:pic>
      <p:sp>
        <p:nvSpPr>
          <p:cNvPr id="12" name="TextBox 11">
            <a:extLst>
              <a:ext uri="{FF2B5EF4-FFF2-40B4-BE49-F238E27FC236}">
                <a16:creationId xmlns:a16="http://schemas.microsoft.com/office/drawing/2014/main" id="{024B8E10-9B27-A9F8-382F-91C221052AB7}"/>
              </a:ext>
            </a:extLst>
          </p:cNvPr>
          <p:cNvSpPr txBox="1"/>
          <p:nvPr/>
        </p:nvSpPr>
        <p:spPr>
          <a:xfrm>
            <a:off x="20544641" y="1944284"/>
            <a:ext cx="3601190" cy="4076501"/>
          </a:xfrm>
          <a:prstGeom prst="rect">
            <a:avLst/>
          </a:prstGeom>
          <a:noFill/>
        </p:spPr>
        <p:txBody>
          <a:bodyPr wrap="square" lIns="91440" tIns="45720" rIns="91440" bIns="45720" anchor="t">
            <a:spAutoFit/>
          </a:bodyPr>
          <a:lstStyle/>
          <a:p>
            <a:r>
              <a:rPr lang="en-GB" sz="1600" kern="100" dirty="0">
                <a:solidFill>
                  <a:schemeClr val="bg1"/>
                </a:solidFill>
                <a:latin typeface="Outfit"/>
                <a:cs typeface="Times New Roman"/>
              </a:rPr>
              <a:t>KFC issued this apology when they ran out of chicken, owning up to their mistake with a sly piece of wit.</a:t>
            </a:r>
          </a:p>
          <a:p>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Key elements:</a:t>
            </a:r>
          </a:p>
          <a:p>
            <a:pPr marL="285750" indent="-285750">
              <a:buFont typeface="Arial" panose="020B0604020202020204" pitchFamily="34" charset="0"/>
              <a:buChar char="•"/>
            </a:pPr>
            <a:r>
              <a:rPr lang="en-GB" sz="1600" kern="100" dirty="0">
                <a:solidFill>
                  <a:schemeClr val="bg1"/>
                </a:solidFill>
                <a:latin typeface="Outfit"/>
                <a:cs typeface="Times New Roman"/>
              </a:rPr>
              <a:t>Quick reaction</a:t>
            </a:r>
          </a:p>
          <a:p>
            <a:pPr marL="285750" indent="-285750">
              <a:buFont typeface="Arial" panose="020B0604020202020204" pitchFamily="34" charset="0"/>
              <a:buChar char="•"/>
            </a:pPr>
            <a:r>
              <a:rPr lang="en-GB" sz="1600" kern="100" dirty="0">
                <a:solidFill>
                  <a:schemeClr val="bg1"/>
                </a:solidFill>
                <a:latin typeface="Outfit"/>
                <a:cs typeface="Times New Roman"/>
              </a:rPr>
              <a:t>Attuned to consumer sentiment</a:t>
            </a:r>
          </a:p>
          <a:p>
            <a:pPr marL="285750" indent="-285750">
              <a:buFont typeface="Arial" panose="020B0604020202020204" pitchFamily="34" charset="0"/>
              <a:buChar char="•"/>
            </a:pPr>
            <a:r>
              <a:rPr lang="en-GB" sz="1600" kern="100" dirty="0">
                <a:solidFill>
                  <a:schemeClr val="bg1"/>
                </a:solidFill>
                <a:latin typeface="Outfit"/>
                <a:cs typeface="Times New Roman"/>
              </a:rPr>
              <a:t>Use of humour cements brand love in eyes of the consumer</a:t>
            </a:r>
          </a:p>
          <a:p>
            <a:pPr marL="285750" indent="-285750">
              <a:buFont typeface="Arial" panose="020B0604020202020204" pitchFamily="34" charset="0"/>
              <a:buChar char="•"/>
            </a:pPr>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Watch outs:</a:t>
            </a:r>
          </a:p>
          <a:p>
            <a:pPr marL="285750" indent="-285750">
              <a:buFont typeface="Arial" panose="020B0604020202020204" pitchFamily="34" charset="0"/>
              <a:buChar char="•"/>
            </a:pPr>
            <a:r>
              <a:rPr lang="en-GB" sz="1600" kern="100" dirty="0">
                <a:solidFill>
                  <a:schemeClr val="bg1"/>
                </a:solidFill>
                <a:latin typeface="Outfit"/>
                <a:cs typeface="Times New Roman"/>
              </a:rPr>
              <a:t>Humour can misfire</a:t>
            </a:r>
          </a:p>
          <a:p>
            <a:pPr marL="285750" indent="-285750">
              <a:buFont typeface="Arial" panose="020B0604020202020204" pitchFamily="34" charset="0"/>
              <a:buChar char="•"/>
            </a:pPr>
            <a:r>
              <a:rPr lang="en-GB" sz="1600" kern="100" dirty="0">
                <a:solidFill>
                  <a:schemeClr val="bg1"/>
                </a:solidFill>
                <a:latin typeface="Outfit"/>
                <a:cs typeface="Times New Roman"/>
              </a:rPr>
              <a:t>Consumers can feel real frustrations are ignored</a:t>
            </a:r>
          </a:p>
          <a:p>
            <a:pPr marL="0" marR="0" lvl="0" indent="0" defTabSz="1219170" rtl="0" eaLnBrk="1" fontAlgn="auto" latinLnBrk="0" hangingPunct="1">
              <a:lnSpc>
                <a:spcPts val="4026"/>
              </a:lnSpc>
              <a:spcBef>
                <a:spcPts val="0"/>
              </a:spcBef>
              <a:spcAft>
                <a:spcPts val="0"/>
              </a:spcAft>
              <a:buClr>
                <a:srgbClr val="000000"/>
              </a:buClr>
              <a:buSzTx/>
              <a:buFontTx/>
              <a:buNone/>
              <a:tabLst/>
              <a:defRPr/>
            </a:pP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15" name="TextBox 14">
            <a:extLst>
              <a:ext uri="{FF2B5EF4-FFF2-40B4-BE49-F238E27FC236}">
                <a16:creationId xmlns:a16="http://schemas.microsoft.com/office/drawing/2014/main" id="{7C48FD90-FC5D-B496-77AA-8BF3CD2A0C12}"/>
              </a:ext>
            </a:extLst>
          </p:cNvPr>
          <p:cNvSpPr txBox="1"/>
          <p:nvPr/>
        </p:nvSpPr>
        <p:spPr>
          <a:xfrm>
            <a:off x="-3951206" y="2127962"/>
            <a:ext cx="3267499" cy="3647152"/>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KFC issued this apology when they ran out of chicken, owning up to their mistake with a sly piece of wit.</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Quick reaction</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Attuned to consumer sentiment</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Use of humour cements brand love in eyes of the consumer</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Humour can misfire</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Consumers can feel real frustrations are ignored</a:t>
            </a:r>
            <a:endParaRPr kumimoji="0" lang="en-US" sz="1400" u="none" strike="noStrike" kern="1200" cap="none" spc="0" normalizeH="0" baseline="0" noProof="0" dirty="0">
              <a:ln>
                <a:noFill/>
              </a:ln>
              <a:solidFill>
                <a:prstClr val="white"/>
              </a:solidFill>
              <a:effectLst/>
              <a:uLnTx/>
              <a:uFillTx/>
              <a:latin typeface="Outfit Thin" pitchFamily="2" charset="0"/>
            </a:endParaRPr>
          </a:p>
        </p:txBody>
      </p:sp>
      <p:pic>
        <p:nvPicPr>
          <p:cNvPr id="19" name="Picture 18" descr="A white and red bucket with a logo on it&#10;&#10;Description automatically generated">
            <a:extLst>
              <a:ext uri="{FF2B5EF4-FFF2-40B4-BE49-F238E27FC236}">
                <a16:creationId xmlns:a16="http://schemas.microsoft.com/office/drawing/2014/main" id="{21F608D3-0214-7FD7-D10B-2F3D3ACB8F88}"/>
              </a:ext>
            </a:extLst>
          </p:cNvPr>
          <p:cNvPicPr>
            <a:picLocks noChangeAspect="1"/>
          </p:cNvPicPr>
          <p:nvPr/>
        </p:nvPicPr>
        <p:blipFill>
          <a:blip r:embed="rId6"/>
          <a:srcRect l="17693" r="17063"/>
          <a:stretch/>
        </p:blipFill>
        <p:spPr>
          <a:xfrm>
            <a:off x="5035240" y="0"/>
            <a:ext cx="7156760" cy="6858000"/>
          </a:xfrm>
          <a:prstGeom prst="rect">
            <a:avLst/>
          </a:prstGeom>
        </p:spPr>
      </p:pic>
      <p:sp>
        <p:nvSpPr>
          <p:cNvPr id="21" name="Slide Number Placeholder 3">
            <a:extLst>
              <a:ext uri="{FF2B5EF4-FFF2-40B4-BE49-F238E27FC236}">
                <a16:creationId xmlns:a16="http://schemas.microsoft.com/office/drawing/2014/main" id="{03F6FDD7-6827-3B87-27B8-2A6A1D4750CB}"/>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7</a:t>
            </a:fld>
            <a:endParaRPr lang="en-US" sz="1200" dirty="0">
              <a:solidFill>
                <a:schemeClr val="bg1"/>
              </a:solidFill>
              <a:latin typeface="Outfit Medium" pitchFamily="2" charset="0"/>
            </a:endParaRPr>
          </a:p>
        </p:txBody>
      </p:sp>
      <p:pic>
        <p:nvPicPr>
          <p:cNvPr id="22" name="Picture 21">
            <a:extLst>
              <a:ext uri="{FF2B5EF4-FFF2-40B4-BE49-F238E27FC236}">
                <a16:creationId xmlns:a16="http://schemas.microsoft.com/office/drawing/2014/main" id="{476DF90E-F007-4796-BE83-7615BFCD2BCF}"/>
              </a:ext>
            </a:extLst>
          </p:cNvPr>
          <p:cNvPicPr>
            <a:picLocks noChangeAspect="1"/>
          </p:cNvPicPr>
          <p:nvPr/>
        </p:nvPicPr>
        <p:blipFill>
          <a:blip r:embed="rId5"/>
          <a:srcRect/>
          <a:stretch/>
        </p:blipFill>
        <p:spPr>
          <a:xfrm>
            <a:off x="11701583" y="6453122"/>
            <a:ext cx="280299" cy="235234"/>
          </a:xfrm>
          <a:prstGeom prst="rect">
            <a:avLst/>
          </a:prstGeom>
        </p:spPr>
      </p:pic>
    </p:spTree>
    <p:extLst>
      <p:ext uri="{BB962C8B-B14F-4D97-AF65-F5344CB8AC3E}">
        <p14:creationId xmlns:p14="http://schemas.microsoft.com/office/powerpoint/2010/main" val="1051944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971BE-FBF0-6225-31F5-2A1A3A0EB9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CC1F2D2-CFDE-9813-7148-A79652FADCEA}"/>
              </a:ext>
            </a:extLst>
          </p:cNvPr>
          <p:cNvPicPr>
            <a:picLocks noChangeAspect="1"/>
          </p:cNvPicPr>
          <p:nvPr/>
        </p:nvPicPr>
        <p:blipFill>
          <a:blip r:embed="rId3"/>
          <a:stretch>
            <a:fillRect/>
          </a:stretch>
        </p:blipFill>
        <p:spPr>
          <a:xfrm>
            <a:off x="24200789" y="258230"/>
            <a:ext cx="1006631" cy="156427"/>
          </a:xfrm>
          <a:prstGeom prst="rect">
            <a:avLst/>
          </a:prstGeom>
        </p:spPr>
      </p:pic>
      <p:pic>
        <p:nvPicPr>
          <p:cNvPr id="6" name="Picture 5">
            <a:extLst>
              <a:ext uri="{FF2B5EF4-FFF2-40B4-BE49-F238E27FC236}">
                <a16:creationId xmlns:a16="http://schemas.microsoft.com/office/drawing/2014/main" id="{E8EBBF1C-7412-FC1B-3E50-F0EFE7CDCC81}"/>
              </a:ext>
            </a:extLst>
          </p:cNvPr>
          <p:cNvPicPr>
            <a:picLocks noChangeAspect="1"/>
          </p:cNvPicPr>
          <p:nvPr/>
        </p:nvPicPr>
        <p:blipFill rotWithShape="1">
          <a:blip r:embed="rId4"/>
          <a:srcRect b="30652"/>
          <a:stretch/>
        </p:blipFill>
        <p:spPr>
          <a:xfrm>
            <a:off x="13490438" y="185753"/>
            <a:ext cx="864000" cy="144231"/>
          </a:xfrm>
          <a:prstGeom prst="rect">
            <a:avLst/>
          </a:prstGeom>
        </p:spPr>
      </p:pic>
      <p:sp>
        <p:nvSpPr>
          <p:cNvPr id="7" name="Rectangle 6">
            <a:extLst>
              <a:ext uri="{FF2B5EF4-FFF2-40B4-BE49-F238E27FC236}">
                <a16:creationId xmlns:a16="http://schemas.microsoft.com/office/drawing/2014/main" id="{D723EFF2-7985-1B08-5093-5F0C3D9E50A4}"/>
              </a:ext>
            </a:extLst>
          </p:cNvPr>
          <p:cNvSpPr/>
          <p:nvPr/>
        </p:nvSpPr>
        <p:spPr>
          <a:xfrm>
            <a:off x="13490438" y="439315"/>
            <a:ext cx="11880000" cy="21600"/>
          </a:xfrm>
          <a:prstGeom prst="rect">
            <a:avLst/>
          </a:prstGeom>
          <a:gradFill>
            <a:gsLst>
              <a:gs pos="2000">
                <a:srgbClr val="E5B33F"/>
              </a:gs>
              <a:gs pos="35000">
                <a:srgbClr val="BEA796"/>
              </a:gs>
              <a:gs pos="64000">
                <a:srgbClr val="EC6EC1"/>
              </a:gs>
              <a:gs pos="98000">
                <a:srgbClr val="EC648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D0DF731-786F-2B93-E59A-947C84C89A56}"/>
              </a:ext>
            </a:extLst>
          </p:cNvPr>
          <p:cNvPicPr>
            <a:picLocks noChangeAspect="1"/>
          </p:cNvPicPr>
          <p:nvPr/>
        </p:nvPicPr>
        <p:blipFill>
          <a:blip r:embed="rId5"/>
          <a:srcRect/>
          <a:stretch/>
        </p:blipFill>
        <p:spPr>
          <a:xfrm>
            <a:off x="25034223" y="6453122"/>
            <a:ext cx="280299" cy="235234"/>
          </a:xfrm>
          <a:prstGeom prst="rect">
            <a:avLst/>
          </a:prstGeom>
        </p:spPr>
      </p:pic>
      <p:sp>
        <p:nvSpPr>
          <p:cNvPr id="9" name="TextBox 8">
            <a:extLst>
              <a:ext uri="{FF2B5EF4-FFF2-40B4-BE49-F238E27FC236}">
                <a16:creationId xmlns:a16="http://schemas.microsoft.com/office/drawing/2014/main" id="{B5AA7E23-1D1C-6C8A-161F-1874A99CD362}"/>
              </a:ext>
            </a:extLst>
          </p:cNvPr>
          <p:cNvSpPr txBox="1"/>
          <p:nvPr/>
        </p:nvSpPr>
        <p:spPr>
          <a:xfrm>
            <a:off x="13922438" y="1007966"/>
            <a:ext cx="10278351" cy="629403"/>
          </a:xfrm>
          <a:prstGeom prst="rect">
            <a:avLst/>
          </a:prstGeom>
          <a:noFill/>
        </p:spPr>
        <p:txBody>
          <a:bodyPr wrap="square" lIns="91440" tIns="45720" rIns="91440" bIns="45720" anchor="t">
            <a:spAutoFit/>
          </a:bodyPr>
          <a:lstStyle/>
          <a:p>
            <a:pPr marL="0" marR="0" lvl="0" indent="0" defTabSz="1219170" rtl="0" eaLnBrk="1" fontAlgn="auto" latinLnBrk="0" hangingPunct="1">
              <a:lnSpc>
                <a:spcPts val="4026"/>
              </a:lnSpc>
              <a:spcBef>
                <a:spcPts val="0"/>
              </a:spcBef>
              <a:spcAft>
                <a:spcPts val="0"/>
              </a:spcAft>
              <a:buClr>
                <a:srgbClr val="000000"/>
              </a:buClr>
              <a:buSzTx/>
              <a:buFontTx/>
              <a:buNone/>
              <a:tabLst/>
              <a:defRPr/>
            </a:pPr>
            <a:r>
              <a:rPr lang="en-GB" sz="4500" b="1" dirty="0">
                <a:gradFill>
                  <a:gsLst>
                    <a:gs pos="1000">
                      <a:srgbClr val="FFD700"/>
                    </a:gs>
                    <a:gs pos="35000">
                      <a:srgbClr val="D299D8"/>
                    </a:gs>
                    <a:gs pos="63000">
                      <a:srgbClr val="ED70C8"/>
                    </a:gs>
                    <a:gs pos="98000">
                      <a:srgbClr val="FF268B"/>
                    </a:gs>
                  </a:gsLst>
                  <a:lin ang="0" scaled="0"/>
                </a:gradFill>
                <a:latin typeface="Outfit"/>
              </a:rPr>
              <a:t>OREO: YOU CAN STILL DUNK IN THE DARK</a:t>
            </a:r>
            <a:endParaRPr kumimoji="0" lang="en-GB" sz="45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pic>
        <p:nvPicPr>
          <p:cNvPr id="10" name="Picture 9" descr="A cookie with a white filling&#10;&#10;Description automatically generated">
            <a:extLst>
              <a:ext uri="{FF2B5EF4-FFF2-40B4-BE49-F238E27FC236}">
                <a16:creationId xmlns:a16="http://schemas.microsoft.com/office/drawing/2014/main" id="{977BA52D-481D-8ED1-C1DD-33EF51F58711}"/>
              </a:ext>
            </a:extLst>
          </p:cNvPr>
          <p:cNvPicPr>
            <a:picLocks noChangeAspect="1"/>
          </p:cNvPicPr>
          <p:nvPr/>
        </p:nvPicPr>
        <p:blipFill>
          <a:blip r:embed="rId6"/>
          <a:stretch>
            <a:fillRect/>
          </a:stretch>
        </p:blipFill>
        <p:spPr>
          <a:xfrm>
            <a:off x="14062890" y="1978211"/>
            <a:ext cx="3911265" cy="3871823"/>
          </a:xfrm>
          <a:prstGeom prst="rect">
            <a:avLst/>
          </a:prstGeom>
        </p:spPr>
      </p:pic>
      <p:sp>
        <p:nvSpPr>
          <p:cNvPr id="12" name="TextBox 11">
            <a:extLst>
              <a:ext uri="{FF2B5EF4-FFF2-40B4-BE49-F238E27FC236}">
                <a16:creationId xmlns:a16="http://schemas.microsoft.com/office/drawing/2014/main" id="{51EEBF57-6131-A627-1C41-AB1FAFD9ED21}"/>
              </a:ext>
            </a:extLst>
          </p:cNvPr>
          <p:cNvSpPr txBox="1"/>
          <p:nvPr/>
        </p:nvSpPr>
        <p:spPr>
          <a:xfrm>
            <a:off x="19061613" y="1978211"/>
            <a:ext cx="4816363" cy="3732047"/>
          </a:xfrm>
          <a:prstGeom prst="rect">
            <a:avLst/>
          </a:prstGeom>
          <a:noFill/>
        </p:spPr>
        <p:txBody>
          <a:bodyPr wrap="square" lIns="91440" tIns="45720" rIns="91440" bIns="45720" anchor="t">
            <a:spAutoFit/>
          </a:bodyPr>
          <a:lstStyle/>
          <a:p>
            <a:r>
              <a:rPr lang="en-GB" sz="1600" kern="100" dirty="0">
                <a:solidFill>
                  <a:schemeClr val="bg1"/>
                </a:solidFill>
                <a:latin typeface="Outfit"/>
                <a:cs typeface="Times New Roman"/>
              </a:rPr>
              <a:t>A tweet in response to a power outage during an important football match, delivered via social.</a:t>
            </a:r>
          </a:p>
          <a:p>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Key elements:</a:t>
            </a:r>
          </a:p>
          <a:p>
            <a:pPr marL="285750" indent="-285750">
              <a:buFont typeface="Arial" panose="020B0604020202020204" pitchFamily="34" charset="0"/>
              <a:buChar char="•"/>
            </a:pPr>
            <a:r>
              <a:rPr lang="en-GB" sz="1600" kern="100" dirty="0">
                <a:solidFill>
                  <a:schemeClr val="bg1"/>
                </a:solidFill>
                <a:latin typeface="Outfit"/>
                <a:cs typeface="Times New Roman"/>
              </a:rPr>
              <a:t>Real-time turnaround</a:t>
            </a:r>
          </a:p>
          <a:p>
            <a:pPr marL="285750" indent="-285750">
              <a:buFont typeface="Arial" panose="020B0604020202020204" pitchFamily="34" charset="0"/>
              <a:buChar char="•"/>
            </a:pPr>
            <a:r>
              <a:rPr lang="en-GB" sz="1600" kern="100" dirty="0">
                <a:solidFill>
                  <a:schemeClr val="bg1"/>
                </a:solidFill>
                <a:latin typeface="Outfit"/>
                <a:cs typeface="Times New Roman"/>
              </a:rPr>
              <a:t>Use of cultural event</a:t>
            </a:r>
          </a:p>
          <a:p>
            <a:pPr marL="285750" indent="-285750">
              <a:buFont typeface="Arial" panose="020B0604020202020204" pitchFamily="34" charset="0"/>
              <a:buChar char="•"/>
            </a:pPr>
            <a:r>
              <a:rPr lang="en-GB" sz="1600" kern="100" dirty="0">
                <a:solidFill>
                  <a:schemeClr val="bg1"/>
                </a:solidFill>
                <a:latin typeface="Outfit"/>
                <a:cs typeface="Times New Roman"/>
              </a:rPr>
              <a:t>Restrained response</a:t>
            </a:r>
          </a:p>
          <a:p>
            <a:pPr marL="285750" indent="-285750">
              <a:buFont typeface="Arial" panose="020B0604020202020204" pitchFamily="34" charset="0"/>
              <a:buChar char="•"/>
            </a:pPr>
            <a:r>
              <a:rPr lang="en-GB" sz="1600" kern="100" dirty="0">
                <a:solidFill>
                  <a:schemeClr val="bg1"/>
                </a:solidFill>
                <a:latin typeface="Outfit"/>
                <a:cs typeface="Times New Roman"/>
              </a:rPr>
              <a:t>Use of humour</a:t>
            </a:r>
          </a:p>
          <a:p>
            <a:endParaRPr lang="en-GB" sz="1600" kern="100" dirty="0">
              <a:solidFill>
                <a:schemeClr val="bg1"/>
              </a:solidFill>
              <a:latin typeface="Outfit"/>
              <a:cs typeface="Times New Roman"/>
            </a:endParaRPr>
          </a:p>
          <a:p>
            <a:r>
              <a:rPr lang="en-GB" sz="1600" kern="100" dirty="0">
                <a:solidFill>
                  <a:schemeClr val="bg1"/>
                </a:solidFill>
                <a:latin typeface="Outfit"/>
                <a:cs typeface="Times New Roman"/>
              </a:rPr>
              <a:t>Watch outs:</a:t>
            </a:r>
          </a:p>
          <a:p>
            <a:pPr marL="285750" indent="-285750">
              <a:buFont typeface="Arial" panose="020B0604020202020204" pitchFamily="34" charset="0"/>
              <a:buChar char="•"/>
            </a:pPr>
            <a:r>
              <a:rPr lang="en-GB" sz="1600" kern="100" dirty="0">
                <a:solidFill>
                  <a:schemeClr val="bg1"/>
                </a:solidFill>
                <a:latin typeface="Outfit"/>
                <a:cs typeface="Times New Roman"/>
              </a:rPr>
              <a:t>Tone can be wrong</a:t>
            </a:r>
          </a:p>
          <a:p>
            <a:pPr marL="285750" indent="-285750">
              <a:buFont typeface="Arial" panose="020B0604020202020204" pitchFamily="34" charset="0"/>
              <a:buChar char="•"/>
            </a:pPr>
            <a:r>
              <a:rPr lang="en-GB" sz="1600" kern="100" dirty="0">
                <a:solidFill>
                  <a:schemeClr val="bg1"/>
                </a:solidFill>
                <a:latin typeface="Outfit"/>
                <a:cs typeface="Times New Roman"/>
              </a:rPr>
              <a:t>Can feel intrusive/desperate</a:t>
            </a:r>
          </a:p>
          <a:p>
            <a:pPr marL="285750" indent="-285750">
              <a:buFont typeface="Arial" panose="020B0604020202020204" pitchFamily="34" charset="0"/>
              <a:buChar char="•"/>
            </a:pPr>
            <a:r>
              <a:rPr lang="en-GB" sz="1600" kern="100" dirty="0">
                <a:solidFill>
                  <a:schemeClr val="bg1"/>
                </a:solidFill>
                <a:latin typeface="Outfit"/>
                <a:cs typeface="Times New Roman"/>
              </a:rPr>
              <a:t>Can be too late [conversation has moved on]</a:t>
            </a:r>
          </a:p>
          <a:p>
            <a:pPr marL="0" marR="0" lvl="0" indent="0" defTabSz="1219170" rtl="0" eaLnBrk="1" fontAlgn="auto" latinLnBrk="0" hangingPunct="1">
              <a:lnSpc>
                <a:spcPts val="4026"/>
              </a:lnSpc>
              <a:spcBef>
                <a:spcPts val="0"/>
              </a:spcBef>
              <a:spcAft>
                <a:spcPts val="0"/>
              </a:spcAft>
              <a:buClr>
                <a:srgbClr val="000000"/>
              </a:buClr>
              <a:buSzTx/>
              <a:buFontTx/>
              <a:buNone/>
              <a:tabLst/>
              <a:defRPr/>
            </a:pPr>
            <a:endParaRPr kumimoji="0" lang="en-GB" sz="1600" b="1" i="0" u="none" strike="noStrike" kern="1200" cap="none" spc="0" normalizeH="0" baseline="0" noProof="0" dirty="0">
              <a:ln>
                <a:noFill/>
              </a:ln>
              <a:gradFill>
                <a:gsLst>
                  <a:gs pos="1000">
                    <a:srgbClr val="FFD700"/>
                  </a:gs>
                  <a:gs pos="35000">
                    <a:srgbClr val="D299D8"/>
                  </a:gs>
                  <a:gs pos="63000">
                    <a:srgbClr val="ED70C8"/>
                  </a:gs>
                  <a:gs pos="98000">
                    <a:srgbClr val="FF268B"/>
                  </a:gs>
                </a:gsLst>
                <a:lin ang="0" scaled="0"/>
              </a:gradFill>
              <a:effectLst/>
              <a:uLnTx/>
              <a:uFillTx/>
              <a:latin typeface="Outfit"/>
            </a:endParaRPr>
          </a:p>
        </p:txBody>
      </p:sp>
      <p:sp>
        <p:nvSpPr>
          <p:cNvPr id="15" name="TextBox 14">
            <a:extLst>
              <a:ext uri="{FF2B5EF4-FFF2-40B4-BE49-F238E27FC236}">
                <a16:creationId xmlns:a16="http://schemas.microsoft.com/office/drawing/2014/main" id="{277EBF54-60D2-CC6D-5A1A-11C148F59D07}"/>
              </a:ext>
            </a:extLst>
          </p:cNvPr>
          <p:cNvSpPr txBox="1"/>
          <p:nvPr/>
        </p:nvSpPr>
        <p:spPr>
          <a:xfrm>
            <a:off x="589798" y="893561"/>
            <a:ext cx="4326759" cy="5255285"/>
          </a:xfrm>
          <a:prstGeom prst="rect">
            <a:avLst/>
          </a:prstGeom>
          <a:noFill/>
        </p:spPr>
        <p:txBody>
          <a:bodyPr wrap="square" lIns="91440" tIns="45720" rIns="91440" bIns="45720" anchor="t">
            <a:spAutoFit/>
          </a:bodyPr>
          <a:lstStyle/>
          <a:p>
            <a:pPr lvl="0" defTabSz="1219170">
              <a:lnSpc>
                <a:spcPct val="80000"/>
              </a:lnSpc>
              <a:spcAft>
                <a:spcPts val="1000"/>
              </a:spcAft>
              <a:buClr>
                <a:srgbClr val="000000"/>
              </a:buClr>
              <a:defRPr/>
            </a:pPr>
            <a:r>
              <a:rPr lang="en-GB" sz="4000" b="1" dirty="0">
                <a:gradFill>
                  <a:gsLst>
                    <a:gs pos="1000">
                      <a:srgbClr val="FFD700"/>
                    </a:gs>
                    <a:gs pos="35000">
                      <a:srgbClr val="D299D8"/>
                    </a:gs>
                    <a:gs pos="63000">
                      <a:srgbClr val="ED70C8"/>
                    </a:gs>
                    <a:gs pos="98000">
                      <a:srgbClr val="FF268B"/>
                    </a:gs>
                  </a:gsLst>
                  <a:lin ang="0" scaled="0"/>
                </a:gradFill>
                <a:latin typeface="Outfit"/>
              </a:rPr>
              <a:t>OREO: </a:t>
            </a:r>
          </a:p>
          <a:p>
            <a:pPr lvl="0" defTabSz="1219170">
              <a:lnSpc>
                <a:spcPct val="80000"/>
              </a:lnSpc>
              <a:spcAft>
                <a:spcPts val="1000"/>
              </a:spcAft>
              <a:buClr>
                <a:srgbClr val="000000"/>
              </a:buClr>
              <a:defRPr/>
            </a:pPr>
            <a:r>
              <a:rPr lang="en-GB" sz="4000" b="1" dirty="0">
                <a:gradFill>
                  <a:gsLst>
                    <a:gs pos="1000">
                      <a:srgbClr val="FFD700"/>
                    </a:gs>
                    <a:gs pos="35000">
                      <a:srgbClr val="D299D8"/>
                    </a:gs>
                    <a:gs pos="63000">
                      <a:srgbClr val="ED70C8"/>
                    </a:gs>
                    <a:gs pos="98000">
                      <a:srgbClr val="FF268B"/>
                    </a:gs>
                  </a:gsLst>
                  <a:lin ang="0" scaled="0"/>
                </a:gradFill>
                <a:latin typeface="Outfit"/>
              </a:rPr>
              <a:t>YOU CAN STILL DUNK IN THE DARK</a:t>
            </a:r>
          </a:p>
          <a:p>
            <a:pPr marL="0" marR="0" lvl="0" indent="0" defTabSz="914400" rtl="0" eaLnBrk="1" fontAlgn="auto" latinLnBrk="0" hangingPunct="1">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A tweet in response to a power outage during an important football match, delivered via social.</a:t>
            </a:r>
          </a:p>
          <a:p>
            <a:pPr marL="0" marR="0" lvl="0" indent="0" defTabSz="914400" rtl="0" eaLnBrk="1" fontAlgn="auto" latinLnBrk="0" hangingPunct="1">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KEY ELEMENTS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Real-time turnaround</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Use of cultural event</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Restrained response</a:t>
            </a:r>
          </a:p>
          <a:p>
            <a:pPr marL="285750" marR="0" lvl="0" indent="-285750" defTabSz="914400" rtl="0" eaLnBrk="1" fontAlgn="auto" latinLnBrk="0" hangingPunct="1">
              <a:spcBef>
                <a:spcPts val="0"/>
              </a:spcBef>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Use of humour</a:t>
            </a:r>
          </a:p>
          <a:p>
            <a:pPr marL="285750" marR="0" lvl="0" indent="-285750" defTabSz="914400" rtl="0" eaLnBrk="1" fontAlgn="auto" latinLnBrk="0" hangingPunct="1">
              <a:spcBef>
                <a:spcPts val="0"/>
              </a:spcBef>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endParaRPr>
          </a:p>
          <a:p>
            <a:pPr marL="0" marR="0" lvl="0" indent="0" defTabSz="914400" rtl="0" eaLnBrk="1" fontAlgn="auto" latinLnBrk="0" hangingPunct="1">
              <a:spcBef>
                <a:spcPts val="0"/>
              </a:spcBef>
              <a:spcAft>
                <a:spcPts val="700"/>
              </a:spcAft>
              <a:buClrTx/>
              <a:buSzTx/>
              <a:buFontTx/>
              <a:buNone/>
              <a:tabLst/>
              <a:defRPr/>
            </a:pPr>
            <a:r>
              <a:rPr kumimoji="0" lang="en-GB" sz="1400" b="1" u="none" strike="noStrike" kern="1200" cap="none" spc="0" normalizeH="0" baseline="0" noProof="0" dirty="0">
                <a:ln>
                  <a:noFill/>
                </a:ln>
                <a:solidFill>
                  <a:prstClr val="white"/>
                </a:solidFill>
                <a:effectLst/>
                <a:uLnTx/>
                <a:uFillTx/>
                <a:latin typeface="Outfit SemiBold" pitchFamily="2" charset="0"/>
              </a:rPr>
              <a:t>WATCH OUTS</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Tone can be wrong</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Can feel intrusive/desperate</a:t>
            </a:r>
          </a:p>
          <a:p>
            <a:pPr marL="285750" marR="0" lvl="0" indent="-285750" defTabSz="914400" rtl="0" eaLnBrk="1" fontAlgn="auto" latinLnBrk="0" hangingPunct="1">
              <a:spcBef>
                <a:spcPts val="0"/>
              </a:spcBef>
              <a:spcAft>
                <a:spcPts val="7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white"/>
                </a:solidFill>
                <a:effectLst/>
                <a:uLnTx/>
                <a:uFillTx/>
                <a:latin typeface="Outfit Thin" pitchFamily="2" charset="0"/>
                <a:ea typeface="+mn-ea"/>
                <a:cs typeface="+mn-cs"/>
              </a:rPr>
              <a:t>Can be too late [conversation has moved on]</a:t>
            </a:r>
            <a:endParaRPr kumimoji="0" lang="en-US" sz="1400" u="none" strike="noStrike" kern="1200" cap="none" spc="0" normalizeH="0" baseline="0" noProof="0" dirty="0">
              <a:ln>
                <a:noFill/>
              </a:ln>
              <a:solidFill>
                <a:prstClr val="white"/>
              </a:solidFill>
              <a:effectLst/>
              <a:uLnTx/>
              <a:uFillTx/>
              <a:latin typeface="Outfit Thin" pitchFamily="2" charset="0"/>
            </a:endParaRPr>
          </a:p>
        </p:txBody>
      </p:sp>
      <p:pic>
        <p:nvPicPr>
          <p:cNvPr id="20" name="Picture 19" descr="A cookie with a white filling&#10;&#10;Description automatically generated">
            <a:extLst>
              <a:ext uri="{FF2B5EF4-FFF2-40B4-BE49-F238E27FC236}">
                <a16:creationId xmlns:a16="http://schemas.microsoft.com/office/drawing/2014/main" id="{B988B5DE-A493-2B59-459A-ED6CB57DABED}"/>
              </a:ext>
            </a:extLst>
          </p:cNvPr>
          <p:cNvPicPr>
            <a:picLocks noChangeAspect="1"/>
          </p:cNvPicPr>
          <p:nvPr/>
        </p:nvPicPr>
        <p:blipFill>
          <a:blip r:embed="rId6"/>
          <a:srcRect t="3198"/>
          <a:stretch/>
        </p:blipFill>
        <p:spPr>
          <a:xfrm>
            <a:off x="5035239" y="0"/>
            <a:ext cx="7156759" cy="6858000"/>
          </a:xfrm>
          <a:prstGeom prst="rect">
            <a:avLst/>
          </a:prstGeom>
        </p:spPr>
      </p:pic>
    </p:spTree>
    <p:extLst>
      <p:ext uri="{BB962C8B-B14F-4D97-AF65-F5344CB8AC3E}">
        <p14:creationId xmlns:p14="http://schemas.microsoft.com/office/powerpoint/2010/main" val="165262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09CD8-3ABE-A3B0-36D0-F05121EA202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FF2B8DA-2D7C-FCD5-8675-F59BA815550E}"/>
              </a:ext>
            </a:extLst>
          </p:cNvPr>
          <p:cNvPicPr>
            <a:picLocks noChangeAspect="1"/>
          </p:cNvPicPr>
          <p:nvPr/>
        </p:nvPicPr>
        <p:blipFill>
          <a:blip r:embed="rId4"/>
          <a:stretch>
            <a:fillRect/>
          </a:stretch>
        </p:blipFill>
        <p:spPr>
          <a:xfrm>
            <a:off x="23204800" y="258230"/>
            <a:ext cx="1006631" cy="156427"/>
          </a:xfrm>
          <a:prstGeom prst="rect">
            <a:avLst/>
          </a:prstGeom>
        </p:spPr>
      </p:pic>
      <p:pic>
        <p:nvPicPr>
          <p:cNvPr id="3" name="Picture 2">
            <a:extLst>
              <a:ext uri="{FF2B5EF4-FFF2-40B4-BE49-F238E27FC236}">
                <a16:creationId xmlns:a16="http://schemas.microsoft.com/office/drawing/2014/main" id="{96DF8F1B-1E36-0C8F-FEBE-E599E89D7228}"/>
              </a:ext>
            </a:extLst>
          </p:cNvPr>
          <p:cNvPicPr>
            <a:picLocks noChangeAspect="1"/>
          </p:cNvPicPr>
          <p:nvPr/>
        </p:nvPicPr>
        <p:blipFill>
          <a:blip r:embed="rId5"/>
          <a:srcRect/>
          <a:stretch/>
        </p:blipFill>
        <p:spPr>
          <a:xfrm>
            <a:off x="24038234" y="6453122"/>
            <a:ext cx="280299" cy="235234"/>
          </a:xfrm>
          <a:prstGeom prst="rect">
            <a:avLst/>
          </a:prstGeom>
        </p:spPr>
      </p:pic>
      <p:sp>
        <p:nvSpPr>
          <p:cNvPr id="9" name="Rectangle 8">
            <a:extLst>
              <a:ext uri="{FF2B5EF4-FFF2-40B4-BE49-F238E27FC236}">
                <a16:creationId xmlns:a16="http://schemas.microsoft.com/office/drawing/2014/main" id="{2141A56F-12B7-EFD7-D64B-CACBCC47AF5A}"/>
              </a:ext>
            </a:extLst>
          </p:cNvPr>
          <p:cNvSpPr/>
          <p:nvPr/>
        </p:nvSpPr>
        <p:spPr>
          <a:xfrm>
            <a:off x="5026520" y="0"/>
            <a:ext cx="7156759"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nline Media 1" descr="Aldi x M&amp;S caterpillar cake war - Like Brands, Only Cheaper Advert">
            <a:hlinkClick r:id="" action="ppaction://media"/>
            <a:extLst>
              <a:ext uri="{FF2B5EF4-FFF2-40B4-BE49-F238E27FC236}">
                <a16:creationId xmlns:a16="http://schemas.microsoft.com/office/drawing/2014/main" id="{FE52B1CB-8722-AB3B-82CF-183C9E467964}"/>
              </a:ext>
            </a:extLst>
          </p:cNvPr>
          <p:cNvPicPr>
            <a:picLocks noRot="1" noChangeAspect="1"/>
          </p:cNvPicPr>
          <p:nvPr>
            <a:videoFile r:link="rId1"/>
          </p:nvPr>
        </p:nvPicPr>
        <p:blipFill>
          <a:blip r:embed="rId6"/>
          <a:stretch>
            <a:fillRect/>
          </a:stretch>
        </p:blipFill>
        <p:spPr>
          <a:xfrm>
            <a:off x="8721" y="0"/>
            <a:ext cx="12138053" cy="6858000"/>
          </a:xfrm>
          <a:prstGeom prst="rect">
            <a:avLst/>
          </a:prstGeom>
        </p:spPr>
      </p:pic>
      <p:sp>
        <p:nvSpPr>
          <p:cNvPr id="12" name="Slide Number Placeholder 3">
            <a:extLst>
              <a:ext uri="{FF2B5EF4-FFF2-40B4-BE49-F238E27FC236}">
                <a16:creationId xmlns:a16="http://schemas.microsoft.com/office/drawing/2014/main" id="{5D8ED278-ABBC-79E6-B5B0-1CED0C84D901}"/>
              </a:ext>
            </a:extLst>
          </p:cNvPr>
          <p:cNvSpPr txBox="1">
            <a:spLocks/>
          </p:cNvSpPr>
          <p:nvPr/>
        </p:nvSpPr>
        <p:spPr>
          <a:xfrm>
            <a:off x="10442498" y="6439548"/>
            <a:ext cx="1232647" cy="365125"/>
          </a:xfrm>
          <a:prstGeom prst="rect">
            <a:avLst/>
          </a:prstGeom>
        </p:spPr>
        <p:txBody>
          <a:bodyPr/>
          <a:lstStyle>
            <a:defPPr>
              <a:defRPr lang="en-US"/>
            </a:defPPr>
            <a:lvl1pPr marL="0" algn="r" defTabSz="914400" rtl="0" eaLnBrk="1" latinLnBrk="0" hangingPunct="1">
              <a:defRPr sz="4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6993B-3F3E-BF49-B8F2-E92648D1A729}" type="slidenum">
              <a:rPr lang="en-US" sz="1200" smtClean="0">
                <a:solidFill>
                  <a:schemeClr val="bg1"/>
                </a:solidFill>
                <a:latin typeface="Outfit Medium" pitchFamily="2" charset="0"/>
              </a:rPr>
              <a:pPr/>
              <a:t>9</a:t>
            </a:fld>
            <a:endParaRPr lang="en-US" sz="1200" dirty="0">
              <a:solidFill>
                <a:schemeClr val="bg1"/>
              </a:solidFill>
              <a:latin typeface="Outfit Medium" pitchFamily="2" charset="0"/>
            </a:endParaRPr>
          </a:p>
        </p:txBody>
      </p:sp>
      <p:pic>
        <p:nvPicPr>
          <p:cNvPr id="15" name="Picture 14">
            <a:extLst>
              <a:ext uri="{FF2B5EF4-FFF2-40B4-BE49-F238E27FC236}">
                <a16:creationId xmlns:a16="http://schemas.microsoft.com/office/drawing/2014/main" id="{113BDDCD-F637-3C70-4856-D59B259B7871}"/>
              </a:ext>
            </a:extLst>
          </p:cNvPr>
          <p:cNvPicPr>
            <a:picLocks noChangeAspect="1"/>
          </p:cNvPicPr>
          <p:nvPr/>
        </p:nvPicPr>
        <p:blipFill>
          <a:blip r:embed="rId5"/>
          <a:srcRect/>
          <a:stretch/>
        </p:blipFill>
        <p:spPr>
          <a:xfrm>
            <a:off x="11701583" y="6453122"/>
            <a:ext cx="280299" cy="235234"/>
          </a:xfrm>
          <a:prstGeom prst="rect">
            <a:avLst/>
          </a:prstGeom>
        </p:spPr>
      </p:pic>
    </p:spTree>
    <p:extLst>
      <p:ext uri="{BB962C8B-B14F-4D97-AF65-F5344CB8AC3E}">
        <p14:creationId xmlns:p14="http://schemas.microsoft.com/office/powerpoint/2010/main" val="25205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3B2AFEF9DE0846B4605E44A4A80796" ma:contentTypeVersion="16" ma:contentTypeDescription="Create a new document." ma:contentTypeScope="" ma:versionID="93e2994b1fb9ee4344dd9dadb1267bf8">
  <xsd:schema xmlns:xsd="http://www.w3.org/2001/XMLSchema" xmlns:xs="http://www.w3.org/2001/XMLSchema" xmlns:p="http://schemas.microsoft.com/office/2006/metadata/properties" xmlns:ns2="ec185814-d17d-44c5-b385-e5a4578a7035" xmlns:ns3="d0e0a7ca-9b87-4ebe-948f-9babf9d305b9" targetNamespace="http://schemas.microsoft.com/office/2006/metadata/properties" ma:root="true" ma:fieldsID="7c76898dd94040ac591c38b82d567dd0" ns2:_="" ns3:_="">
    <xsd:import namespace="ec185814-d17d-44c5-b385-e5a4578a7035"/>
    <xsd:import namespace="d0e0a7ca-9b87-4ebe-948f-9babf9d305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185814-d17d-44c5-b385-e5a4578a70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a4939d7-8f77-40b7-b78c-f97d88139d9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e0a7ca-9b87-4ebe-948f-9babf9d305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18b615f-06c4-47c6-bcbf-0c8c3eee2be0}" ma:internalName="TaxCatchAll" ma:showField="CatchAllData" ma:web="d0e0a7ca-9b87-4ebe-948f-9babf9d305b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0e0a7ca-9b87-4ebe-948f-9babf9d305b9">
      <UserInfo>
        <DisplayName>Giulia Messa</DisplayName>
        <AccountId>469</AccountId>
        <AccountType/>
      </UserInfo>
      <UserInfo>
        <DisplayName>Francois van Deventer</DisplayName>
        <AccountId>43</AccountId>
        <AccountType/>
      </UserInfo>
      <UserInfo>
        <DisplayName>Joshua Rose</DisplayName>
        <AccountId>213</AccountId>
        <AccountType/>
      </UserInfo>
      <UserInfo>
        <DisplayName>Richard Head</DisplayName>
        <AccountId>463</AccountId>
        <AccountType/>
      </UserInfo>
    </SharedWithUsers>
    <lcf76f155ced4ddcb4097134ff3c332f xmlns="ec185814-d17d-44c5-b385-e5a4578a7035">
      <Terms xmlns="http://schemas.microsoft.com/office/infopath/2007/PartnerControls"/>
    </lcf76f155ced4ddcb4097134ff3c332f>
    <TaxCatchAll xmlns="d0e0a7ca-9b87-4ebe-948f-9babf9d305b9" xsi:nil="true"/>
  </documentManagement>
</p:properties>
</file>

<file path=customXml/itemProps1.xml><?xml version="1.0" encoding="utf-8"?>
<ds:datastoreItem xmlns:ds="http://schemas.openxmlformats.org/officeDocument/2006/customXml" ds:itemID="{FE5688BD-8C48-4709-97DB-8AC7665144D2}">
  <ds:schemaRefs>
    <ds:schemaRef ds:uri="http://schemas.microsoft.com/sharepoint/v3/contenttype/forms"/>
  </ds:schemaRefs>
</ds:datastoreItem>
</file>

<file path=customXml/itemProps2.xml><?xml version="1.0" encoding="utf-8"?>
<ds:datastoreItem xmlns:ds="http://schemas.openxmlformats.org/officeDocument/2006/customXml" ds:itemID="{88D9A656-9A8E-4971-8F48-FA4AD4872479}">
  <ds:schemaRefs>
    <ds:schemaRef ds:uri="d0e0a7ca-9b87-4ebe-948f-9babf9d305b9"/>
    <ds:schemaRef ds:uri="ec185814-d17d-44c5-b385-e5a4578a70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7171223-5DB1-4412-A7AB-78753E643899}">
  <ds:schemaRefs>
    <ds:schemaRef ds:uri="http://schemas.microsoft.com/office/2006/documentManagement/types"/>
    <ds:schemaRef ds:uri="http://schemas.microsoft.com/office/infopath/2007/PartnerControls"/>
    <ds:schemaRef ds:uri="http://purl.org/dc/dcmitype/"/>
    <ds:schemaRef ds:uri="http://purl.org/dc/elements/1.1/"/>
    <ds:schemaRef ds:uri="http://schemas.openxmlformats.org/package/2006/metadata/core-properties"/>
    <ds:schemaRef ds:uri="d0e0a7ca-9b87-4ebe-948f-9babf9d305b9"/>
    <ds:schemaRef ds:uri="http://purl.org/dc/terms/"/>
    <ds:schemaRef ds:uri="ec185814-d17d-44c5-b385-e5a4578a703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5717</TotalTime>
  <Words>1166</Words>
  <Application>Microsoft Office PowerPoint</Application>
  <PresentationFormat>Widescreen</PresentationFormat>
  <Paragraphs>269</Paragraphs>
  <Slides>30</Slides>
  <Notes>28</Notes>
  <HiddenSlides>0</HiddenSlides>
  <MMClips>4</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Kelly</dc:creator>
  <cp:lastModifiedBy>Caroline Gilmour</cp:lastModifiedBy>
  <cp:revision>24</cp:revision>
  <dcterms:created xsi:type="dcterms:W3CDTF">2023-07-06T13:52:55Z</dcterms:created>
  <dcterms:modified xsi:type="dcterms:W3CDTF">2025-05-28T11:25:09Z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0x010100C23B2AFEF9DE0846B4605E44A4A80796</vt:lpwstr>
  </property>
  <property fmtid="{D5CDD505-2E9C-101B-9397-08002B2CF9AE}" pid="3" name="MediaServiceImageTags">
    <vt:lpwstr/>
  </property>
</Properties>
</file>